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8" r:id="rId3"/>
    <p:sldId id="282" r:id="rId4"/>
    <p:sldId id="285" r:id="rId5"/>
    <p:sldId id="283" r:id="rId6"/>
    <p:sldId id="281" r:id="rId7"/>
    <p:sldId id="286" r:id="rId8"/>
    <p:sldId id="287" r:id="rId9"/>
    <p:sldId id="288" r:id="rId10"/>
    <p:sldId id="289" r:id="rId11"/>
    <p:sldId id="290" r:id="rId12"/>
    <p:sldId id="291" r:id="rId13"/>
    <p:sldId id="261" r:id="rId14"/>
    <p:sldId id="292"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x="18288000" cy="10287000"/>
  <p:notesSz cx="6858000" cy="9144000"/>
  <p:embeddedFontLst>
    <p:embeddedFont>
      <p:font typeface="Open Sans" panose="020B0606030504020204" pitchFamily="34" charset="0"/>
      <p:regular r:id="rId36"/>
      <p:bold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PbuU+4Fpk0snWle9ElsYTsuWN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A84B39-6228-411B-9C17-2493ED9F018C}">
  <a:tblStyle styleId="{ACA84B39-6228-411B-9C17-2493ED9F018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456" y="8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A60A0B4A-095B-748D-0970-36FB74628CAB}"/>
            </a:ext>
          </a:extLst>
        </p:cNvPr>
        <p:cNvGrpSpPr/>
        <p:nvPr/>
      </p:nvGrpSpPr>
      <p:grpSpPr>
        <a:xfrm>
          <a:off x="0" y="0"/>
          <a:ext cx="0" cy="0"/>
          <a:chOff x="0" y="0"/>
          <a:chExt cx="0" cy="0"/>
        </a:xfrm>
      </p:grpSpPr>
      <p:sp>
        <p:nvSpPr>
          <p:cNvPr id="127" name="Google Shape;127;p3:notes">
            <a:extLst>
              <a:ext uri="{FF2B5EF4-FFF2-40B4-BE49-F238E27FC236}">
                <a16:creationId xmlns:a16="http://schemas.microsoft.com/office/drawing/2014/main" id="{971560AE-F847-2AB9-3261-0D20C0C18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a:extLst>
              <a:ext uri="{FF2B5EF4-FFF2-40B4-BE49-F238E27FC236}">
                <a16:creationId xmlns:a16="http://schemas.microsoft.com/office/drawing/2014/main" id="{0C0B58B1-34EB-3DA7-6023-AA87BA4C95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919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633DD9CE-5A20-F027-6BD7-59672DA41942}"/>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CA5B7503-13DA-88C8-A74A-19571A230C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6E0B58B7-35BF-2389-321B-BAD6A04D21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33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5149CBF3-17E0-A1A3-182E-9E86C659B66F}"/>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760BB40A-0E5A-6576-BB3B-01D0AA642B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3" name="Google Shape;153;p4:notes">
            <a:extLst>
              <a:ext uri="{FF2B5EF4-FFF2-40B4-BE49-F238E27FC236}">
                <a16:creationId xmlns:a16="http://schemas.microsoft.com/office/drawing/2014/main" id="{BE03802A-E4A7-EE36-E2F1-83E4E5BDA2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9243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a:extLst>
            <a:ext uri="{FF2B5EF4-FFF2-40B4-BE49-F238E27FC236}">
              <a16:creationId xmlns:a16="http://schemas.microsoft.com/office/drawing/2014/main" id="{DEB407E4-7E0B-F70C-DE43-6E655C969CC3}"/>
            </a:ext>
          </a:extLst>
        </p:cNvPr>
        <p:cNvGrpSpPr/>
        <p:nvPr/>
      </p:nvGrpSpPr>
      <p:grpSpPr>
        <a:xfrm>
          <a:off x="0" y="0"/>
          <a:ext cx="0" cy="0"/>
          <a:chOff x="0" y="0"/>
          <a:chExt cx="0" cy="0"/>
        </a:xfrm>
      </p:grpSpPr>
      <p:sp>
        <p:nvSpPr>
          <p:cNvPr id="196" name="Google Shape;196;p6:notes">
            <a:extLst>
              <a:ext uri="{FF2B5EF4-FFF2-40B4-BE49-F238E27FC236}">
                <a16:creationId xmlns:a16="http://schemas.microsoft.com/office/drawing/2014/main" id="{B9AD612F-63CE-80F1-335A-80E0B3537B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6:notes">
            <a:extLst>
              <a:ext uri="{FF2B5EF4-FFF2-40B4-BE49-F238E27FC236}">
                <a16:creationId xmlns:a16="http://schemas.microsoft.com/office/drawing/2014/main" id="{3EEF5F5E-5958-BD91-571A-2B6147BD76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8840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8" name="Google Shape;388;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D57FFE44-5211-DF03-8EDB-1D3FC0D4F3AA}"/>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D9BC414C-44D8-06D6-BCA8-247B8A75C6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2F4A388A-2FA1-1A90-8044-4F04054736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2379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BE2F3A1C-5265-6D42-87A6-A0394C3644A6}"/>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9B6EDFBC-7F60-12D8-C923-39C424E590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D4985141-EDE1-C8A6-E2F3-48FAE82E2A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513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A0924E8-2E57-38FD-A261-B02E8DD14D2C}"/>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7F4E99BE-96F0-E068-59D4-7F8B5701A8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852BE3BD-0700-A95E-1404-022CE91AFE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173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4F7EFB0A-4F72-6DDA-96CC-DE9DF4618DFC}"/>
            </a:ext>
          </a:extLst>
        </p:cNvPr>
        <p:cNvGrpSpPr/>
        <p:nvPr/>
      </p:nvGrpSpPr>
      <p:grpSpPr>
        <a:xfrm>
          <a:off x="0" y="0"/>
          <a:ext cx="0" cy="0"/>
          <a:chOff x="0" y="0"/>
          <a:chExt cx="0" cy="0"/>
        </a:xfrm>
      </p:grpSpPr>
      <p:sp>
        <p:nvSpPr>
          <p:cNvPr id="127" name="Google Shape;127;p3:notes">
            <a:extLst>
              <a:ext uri="{FF2B5EF4-FFF2-40B4-BE49-F238E27FC236}">
                <a16:creationId xmlns:a16="http://schemas.microsoft.com/office/drawing/2014/main" id="{AFB8BEE8-645D-8012-7C21-40A7B57E01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a:extLst>
              <a:ext uri="{FF2B5EF4-FFF2-40B4-BE49-F238E27FC236}">
                <a16:creationId xmlns:a16="http://schemas.microsoft.com/office/drawing/2014/main" id="{B55A6602-7630-0154-DB2A-16CD34E517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99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6EF2965B-8801-0052-635D-FB2493D3FA8E}"/>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053826BE-A993-0234-CAFC-A98DF27D69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57BAC73E-8110-9750-F56B-0C0F83F954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7972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F02F6580-6F36-750D-2D14-B2F9F124224D}"/>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8E002B41-48F2-98FE-82EF-FC30D5FCF0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a:extLst>
              <a:ext uri="{FF2B5EF4-FFF2-40B4-BE49-F238E27FC236}">
                <a16:creationId xmlns:a16="http://schemas.microsoft.com/office/drawing/2014/main" id="{79BF1DA9-718F-5D4B-04D1-A5C66E3217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045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a:extLst>
            <a:ext uri="{FF2B5EF4-FFF2-40B4-BE49-F238E27FC236}">
              <a16:creationId xmlns:a16="http://schemas.microsoft.com/office/drawing/2014/main" id="{236D1998-AF6D-E04A-468C-528422D4E26B}"/>
            </a:ext>
          </a:extLst>
        </p:cNvPr>
        <p:cNvGrpSpPr/>
        <p:nvPr/>
      </p:nvGrpSpPr>
      <p:grpSpPr>
        <a:xfrm>
          <a:off x="0" y="0"/>
          <a:ext cx="0" cy="0"/>
          <a:chOff x="0" y="0"/>
          <a:chExt cx="0" cy="0"/>
        </a:xfrm>
      </p:grpSpPr>
      <p:sp>
        <p:nvSpPr>
          <p:cNvPr id="152" name="Google Shape;152;p4:notes">
            <a:extLst>
              <a:ext uri="{FF2B5EF4-FFF2-40B4-BE49-F238E27FC236}">
                <a16:creationId xmlns:a16="http://schemas.microsoft.com/office/drawing/2014/main" id="{FA8D9267-EBA2-B693-B7EC-6BB2945508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3" name="Google Shape;153;p4:notes">
            <a:extLst>
              <a:ext uri="{FF2B5EF4-FFF2-40B4-BE49-F238E27FC236}">
                <a16:creationId xmlns:a16="http://schemas.microsoft.com/office/drawing/2014/main" id="{8441F922-C0E8-B272-4BB9-FDC6446DF8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572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5"/>
          <p:cNvSpPr>
            <a:spLocks noGrp="1"/>
          </p:cNvSpPr>
          <p:nvPr>
            <p:ph type="pic" idx="2"/>
          </p:nvPr>
        </p:nvSpPr>
        <p:spPr>
          <a:xfrm>
            <a:off x="1792288" y="612775"/>
            <a:ext cx="5486400" cy="4114800"/>
          </a:xfrm>
          <a:prstGeom prst="rect">
            <a:avLst/>
          </a:prstGeom>
          <a:noFill/>
          <a:ln>
            <a:noFill/>
          </a:ln>
        </p:spPr>
      </p:sp>
      <p:sp>
        <p:nvSpPr>
          <p:cNvPr id="64" name="Google Shape;64;p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22.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a:lstStyle/>
          <a:p>
            <a:endParaRPr lang="id-ID"/>
          </a:p>
        </p:txBody>
      </p:sp>
      <p:grpSp>
        <p:nvGrpSpPr>
          <p:cNvPr id="86" name="Google Shape;86;p1"/>
          <p:cNvGrpSpPr/>
          <p:nvPr/>
        </p:nvGrpSpPr>
        <p:grpSpPr>
          <a:xfrm>
            <a:off x="3185371" y="386788"/>
            <a:ext cx="3197064" cy="1133962"/>
            <a:chOff x="0" y="-199817"/>
            <a:chExt cx="4262752" cy="1511951"/>
          </a:xfrm>
        </p:grpSpPr>
        <p:grpSp>
          <p:nvGrpSpPr>
            <p:cNvPr id="87" name="Google Shape;87;p1"/>
            <p:cNvGrpSpPr/>
            <p:nvPr/>
          </p:nvGrpSpPr>
          <p:grpSpPr>
            <a:xfrm>
              <a:off x="0" y="-199817"/>
              <a:ext cx="4262752" cy="1511951"/>
              <a:chOff x="0" y="-38100"/>
              <a:chExt cx="812800" cy="288291"/>
            </a:xfrm>
          </p:grpSpPr>
          <p:sp>
            <p:nvSpPr>
              <p:cNvPr id="88" name="Google Shape;88;p1"/>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90" name="Google Shape;90;p1"/>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91" name="Google Shape;91;p1"/>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92" name="Google Shape;92;p1"/>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93" name="Google Shape;93;p1"/>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94" name="Google Shape;94;p1"/>
          <p:cNvGrpSpPr/>
          <p:nvPr/>
        </p:nvGrpSpPr>
        <p:grpSpPr>
          <a:xfrm>
            <a:off x="12062210" y="386788"/>
            <a:ext cx="2261856" cy="1133962"/>
            <a:chOff x="0" y="-199817"/>
            <a:chExt cx="3015808" cy="1511951"/>
          </a:xfrm>
        </p:grpSpPr>
        <p:sp>
          <p:nvSpPr>
            <p:cNvPr id="95" name="Google Shape;95;p1"/>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96" name="Google Shape;96;p1"/>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97" name="Google Shape;97;p1"/>
            <p:cNvGrpSpPr/>
            <p:nvPr/>
          </p:nvGrpSpPr>
          <p:grpSpPr>
            <a:xfrm>
              <a:off x="0" y="-199817"/>
              <a:ext cx="3015808" cy="1511951"/>
              <a:chOff x="0" y="-38100"/>
              <a:chExt cx="575039" cy="288291"/>
            </a:xfrm>
          </p:grpSpPr>
          <p:sp>
            <p:nvSpPr>
              <p:cNvPr id="98" name="Google Shape;98;p1"/>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00" name="Google Shape;100;p1"/>
          <p:cNvGrpSpPr/>
          <p:nvPr/>
        </p:nvGrpSpPr>
        <p:grpSpPr>
          <a:xfrm>
            <a:off x="3175211" y="1760291"/>
            <a:ext cx="11944125" cy="6344697"/>
            <a:chOff x="-13547" y="-571608"/>
            <a:chExt cx="15925500" cy="8459597"/>
          </a:xfrm>
        </p:grpSpPr>
        <p:sp>
          <p:nvSpPr>
            <p:cNvPr id="101" name="Google Shape;101;p1"/>
            <p:cNvSpPr/>
            <p:nvPr/>
          </p:nvSpPr>
          <p:spPr>
            <a:xfrm>
              <a:off x="4226045" y="5216203"/>
              <a:ext cx="7473526" cy="2671786"/>
            </a:xfrm>
            <a:custGeom>
              <a:avLst/>
              <a:gdLst/>
              <a:ahLst/>
              <a:cxnLst/>
              <a:rect l="l" t="t" r="r" b="b"/>
              <a:pathLst>
                <a:path w="7473526" h="2671786" extrusionOk="0">
                  <a:moveTo>
                    <a:pt x="0" y="0"/>
                  </a:moveTo>
                  <a:lnTo>
                    <a:pt x="7473526" y="0"/>
                  </a:lnTo>
                  <a:lnTo>
                    <a:pt x="7473526" y="2671786"/>
                  </a:lnTo>
                  <a:lnTo>
                    <a:pt x="0" y="2671786"/>
                  </a:lnTo>
                  <a:lnTo>
                    <a:pt x="0" y="0"/>
                  </a:lnTo>
                  <a:close/>
                </a:path>
              </a:pathLst>
            </a:custGeom>
            <a:blipFill rotWithShape="1">
              <a:blip r:embed="rId11">
                <a:alphaModFix/>
              </a:blip>
              <a:stretch>
                <a:fillRect/>
              </a:stretch>
            </a:blipFill>
            <a:ln>
              <a:noFill/>
            </a:ln>
          </p:spPr>
          <p:txBody>
            <a:bodyPr/>
            <a:lstStyle/>
            <a:p>
              <a:endParaRPr lang="id-ID"/>
            </a:p>
          </p:txBody>
        </p:sp>
        <p:sp>
          <p:nvSpPr>
            <p:cNvPr id="102" name="Google Shape;102;p1"/>
            <p:cNvSpPr txBox="1"/>
            <p:nvPr/>
          </p:nvSpPr>
          <p:spPr>
            <a:xfrm>
              <a:off x="3188475" y="6248155"/>
              <a:ext cx="9548667" cy="892613"/>
            </a:xfrm>
            <a:prstGeom prst="rect">
              <a:avLst/>
            </a:prstGeom>
            <a:noFill/>
            <a:ln>
              <a:noFill/>
            </a:ln>
          </p:spPr>
          <p:txBody>
            <a:bodyPr spcFirstLastPara="1" wrap="square" lIns="0" tIns="0" rIns="0" bIns="0" anchor="t" anchorCtr="0">
              <a:spAutoFit/>
            </a:bodyPr>
            <a:lstStyle/>
            <a:p>
              <a:pPr marL="0" marR="0" lvl="0" indent="0" algn="ctr" rtl="0">
                <a:lnSpc>
                  <a:spcPct val="94002"/>
                </a:lnSpc>
                <a:spcBef>
                  <a:spcPts val="0"/>
                </a:spcBef>
                <a:spcAft>
                  <a:spcPts val="0"/>
                </a:spcAft>
                <a:buNone/>
              </a:pPr>
              <a:r>
                <a:rPr lang="en-US" sz="4985" b="1">
                  <a:solidFill>
                    <a:srgbClr val="55E4FF"/>
                  </a:solidFill>
                  <a:latin typeface="Arial"/>
                  <a:ea typeface="Arial"/>
                  <a:cs typeface="Arial"/>
                  <a:sym typeface="Arial"/>
                </a:rPr>
                <a:t>INACOMP 1.0</a:t>
              </a:r>
              <a:endParaRPr/>
            </a:p>
          </p:txBody>
        </p:sp>
        <p:sp>
          <p:nvSpPr>
            <p:cNvPr id="103" name="Google Shape;103;p1"/>
            <p:cNvSpPr txBox="1"/>
            <p:nvPr/>
          </p:nvSpPr>
          <p:spPr>
            <a:xfrm>
              <a:off x="1625754" y="2965280"/>
              <a:ext cx="13079217" cy="2068259"/>
            </a:xfrm>
            <a:prstGeom prst="rect">
              <a:avLst/>
            </a:prstGeom>
            <a:noFill/>
            <a:ln>
              <a:noFill/>
            </a:ln>
          </p:spPr>
          <p:txBody>
            <a:bodyPr spcFirstLastPara="1" wrap="square" lIns="0" tIns="0" rIns="0" bIns="0" anchor="t" anchorCtr="0">
              <a:spAutoFit/>
            </a:bodyPr>
            <a:lstStyle/>
            <a:p>
              <a:pPr marL="0" marR="0" lvl="0" indent="0" algn="ctr" rtl="0">
                <a:lnSpc>
                  <a:spcPct val="140001"/>
                </a:lnSpc>
                <a:spcBef>
                  <a:spcPts val="0"/>
                </a:spcBef>
                <a:spcAft>
                  <a:spcPts val="0"/>
                </a:spcAft>
                <a:buNone/>
              </a:pPr>
              <a:r>
                <a:rPr lang="id-ID" sz="7200" dirty="0">
                  <a:solidFill>
                    <a:srgbClr val="FF66C4"/>
                  </a:solidFill>
                  <a:latin typeface="Arial"/>
                  <a:ea typeface="Arial"/>
                  <a:cs typeface="Arial"/>
                  <a:sym typeface="Arial"/>
                </a:rPr>
                <a:t>NETWORK HARBAS</a:t>
              </a:r>
              <a:endParaRPr sz="7200" dirty="0"/>
            </a:p>
          </p:txBody>
        </p:sp>
        <p:sp>
          <p:nvSpPr>
            <p:cNvPr id="104" name="Google Shape;104;p1"/>
            <p:cNvSpPr txBox="1"/>
            <p:nvPr/>
          </p:nvSpPr>
          <p:spPr>
            <a:xfrm>
              <a:off x="-13547" y="-571608"/>
              <a:ext cx="15925500" cy="3217500"/>
            </a:xfrm>
            <a:prstGeom prst="rect">
              <a:avLst/>
            </a:prstGeom>
            <a:noFill/>
            <a:ln>
              <a:noFill/>
            </a:ln>
          </p:spPr>
          <p:txBody>
            <a:bodyPr spcFirstLastPara="1" wrap="square" lIns="0" tIns="0" rIns="0" bIns="0" anchor="t" anchorCtr="0">
              <a:spAutoFit/>
            </a:bodyPr>
            <a:lstStyle/>
            <a:p>
              <a:pPr marL="0" marR="0" lvl="0" indent="0" algn="ctr" rtl="0">
                <a:lnSpc>
                  <a:spcPct val="139994"/>
                </a:lnSpc>
                <a:spcBef>
                  <a:spcPts val="0"/>
                </a:spcBef>
                <a:spcAft>
                  <a:spcPts val="0"/>
                </a:spcAft>
                <a:buNone/>
              </a:pPr>
              <a:r>
                <a:rPr lang="en-US" sz="14607">
                  <a:solidFill>
                    <a:srgbClr val="A3E3F2"/>
                  </a:solidFill>
                  <a:latin typeface="Arial"/>
                  <a:ea typeface="Arial"/>
                  <a:cs typeface="Arial"/>
                  <a:sym typeface="Arial"/>
                </a:rPr>
                <a:t>Presentasi</a:t>
              </a:r>
              <a:endParaRPr sz="14607">
                <a:solidFill>
                  <a:srgbClr val="A3E3F2"/>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6B76F63A-5620-1A82-3B89-67D67328EE02}"/>
            </a:ext>
          </a:extLst>
        </p:cNvPr>
        <p:cNvGrpSpPr/>
        <p:nvPr/>
      </p:nvGrpSpPr>
      <p:grpSpPr>
        <a:xfrm>
          <a:off x="0" y="0"/>
          <a:ext cx="0" cy="0"/>
          <a:chOff x="0" y="0"/>
          <a:chExt cx="0" cy="0"/>
        </a:xfrm>
      </p:grpSpPr>
      <p:sp>
        <p:nvSpPr>
          <p:cNvPr id="130" name="Google Shape;130;p3">
            <a:extLst>
              <a:ext uri="{FF2B5EF4-FFF2-40B4-BE49-F238E27FC236}">
                <a16:creationId xmlns:a16="http://schemas.microsoft.com/office/drawing/2014/main" id="{4220CBEB-68B1-4BF3-27D7-E376D4E6C393}"/>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3">
            <a:extLst>
              <a:ext uri="{FF2B5EF4-FFF2-40B4-BE49-F238E27FC236}">
                <a16:creationId xmlns:a16="http://schemas.microsoft.com/office/drawing/2014/main" id="{EE2BA3E7-C1DE-F8AB-F46F-C01B0A64F088}"/>
              </a:ext>
            </a:extLst>
          </p:cNvPr>
          <p:cNvSpPr/>
          <p:nvPr/>
        </p:nvSpPr>
        <p:spPr>
          <a:xfrm>
            <a:off x="-140678"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a:lstStyle/>
          <a:p>
            <a:endParaRPr lang="id-ID"/>
          </a:p>
        </p:txBody>
      </p:sp>
      <p:grpSp>
        <p:nvGrpSpPr>
          <p:cNvPr id="132" name="Google Shape;132;p3">
            <a:extLst>
              <a:ext uri="{FF2B5EF4-FFF2-40B4-BE49-F238E27FC236}">
                <a16:creationId xmlns:a16="http://schemas.microsoft.com/office/drawing/2014/main" id="{39C009FF-C3DA-6BC8-D778-BBC4E366DC51}"/>
              </a:ext>
            </a:extLst>
          </p:cNvPr>
          <p:cNvGrpSpPr/>
          <p:nvPr/>
        </p:nvGrpSpPr>
        <p:grpSpPr>
          <a:xfrm>
            <a:off x="3185371" y="386788"/>
            <a:ext cx="3197064" cy="1133962"/>
            <a:chOff x="0" y="-199817"/>
            <a:chExt cx="4262752" cy="1511951"/>
          </a:xfrm>
        </p:grpSpPr>
        <p:grpSp>
          <p:nvGrpSpPr>
            <p:cNvPr id="133" name="Google Shape;133;p3">
              <a:extLst>
                <a:ext uri="{FF2B5EF4-FFF2-40B4-BE49-F238E27FC236}">
                  <a16:creationId xmlns:a16="http://schemas.microsoft.com/office/drawing/2014/main" id="{FD404BBE-51D0-6F6A-C8F6-984432221C26}"/>
                </a:ext>
              </a:extLst>
            </p:cNvPr>
            <p:cNvGrpSpPr/>
            <p:nvPr/>
          </p:nvGrpSpPr>
          <p:grpSpPr>
            <a:xfrm>
              <a:off x="0" y="-199817"/>
              <a:ext cx="4262752" cy="1511951"/>
              <a:chOff x="0" y="-38100"/>
              <a:chExt cx="812800" cy="288291"/>
            </a:xfrm>
          </p:grpSpPr>
          <p:sp>
            <p:nvSpPr>
              <p:cNvPr id="134" name="Google Shape;134;p3">
                <a:extLst>
                  <a:ext uri="{FF2B5EF4-FFF2-40B4-BE49-F238E27FC236}">
                    <a16:creationId xmlns:a16="http://schemas.microsoft.com/office/drawing/2014/main" id="{D4673AD9-63E6-0688-40E6-1FAE11D5AADB}"/>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a:extLst>
                  <a:ext uri="{FF2B5EF4-FFF2-40B4-BE49-F238E27FC236}">
                    <a16:creationId xmlns:a16="http://schemas.microsoft.com/office/drawing/2014/main" id="{EFD12567-3176-9636-AA70-359259404630}"/>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3">
              <a:extLst>
                <a:ext uri="{FF2B5EF4-FFF2-40B4-BE49-F238E27FC236}">
                  <a16:creationId xmlns:a16="http://schemas.microsoft.com/office/drawing/2014/main" id="{5E7DE1A8-D4D6-33E1-11DF-CB517BAA2FA8}"/>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37" name="Google Shape;137;p3">
              <a:extLst>
                <a:ext uri="{FF2B5EF4-FFF2-40B4-BE49-F238E27FC236}">
                  <a16:creationId xmlns:a16="http://schemas.microsoft.com/office/drawing/2014/main" id="{8EAD123D-671E-4A9E-2D18-2F2F24882C22}"/>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38" name="Google Shape;138;p3">
              <a:extLst>
                <a:ext uri="{FF2B5EF4-FFF2-40B4-BE49-F238E27FC236}">
                  <a16:creationId xmlns:a16="http://schemas.microsoft.com/office/drawing/2014/main" id="{A7198498-A2DC-AC9A-43AD-40E0EA67CC04}"/>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39" name="Google Shape;139;p3">
              <a:extLst>
                <a:ext uri="{FF2B5EF4-FFF2-40B4-BE49-F238E27FC236}">
                  <a16:creationId xmlns:a16="http://schemas.microsoft.com/office/drawing/2014/main" id="{30A8F60B-83EB-EF79-5C5B-D7F2A4C0BC0C}"/>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40" name="Google Shape;140;p3">
            <a:extLst>
              <a:ext uri="{FF2B5EF4-FFF2-40B4-BE49-F238E27FC236}">
                <a16:creationId xmlns:a16="http://schemas.microsoft.com/office/drawing/2014/main" id="{8BD648C9-803A-0CF5-1EF5-E07E62263421}"/>
              </a:ext>
            </a:extLst>
          </p:cNvPr>
          <p:cNvGrpSpPr/>
          <p:nvPr/>
        </p:nvGrpSpPr>
        <p:grpSpPr>
          <a:xfrm>
            <a:off x="12062210" y="386788"/>
            <a:ext cx="2261856" cy="1133962"/>
            <a:chOff x="0" y="-199817"/>
            <a:chExt cx="3015808" cy="1511951"/>
          </a:xfrm>
        </p:grpSpPr>
        <p:sp>
          <p:nvSpPr>
            <p:cNvPr id="141" name="Google Shape;141;p3">
              <a:extLst>
                <a:ext uri="{FF2B5EF4-FFF2-40B4-BE49-F238E27FC236}">
                  <a16:creationId xmlns:a16="http://schemas.microsoft.com/office/drawing/2014/main" id="{35BA894A-3AD3-D56E-95F0-7C5832B14E6F}"/>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42" name="Google Shape;142;p3">
              <a:extLst>
                <a:ext uri="{FF2B5EF4-FFF2-40B4-BE49-F238E27FC236}">
                  <a16:creationId xmlns:a16="http://schemas.microsoft.com/office/drawing/2014/main" id="{4A5214BC-30FD-8E10-7827-947D3ECAB482}"/>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43" name="Google Shape;143;p3">
              <a:extLst>
                <a:ext uri="{FF2B5EF4-FFF2-40B4-BE49-F238E27FC236}">
                  <a16:creationId xmlns:a16="http://schemas.microsoft.com/office/drawing/2014/main" id="{FCBEAA26-51AF-91E5-3238-6D233611349D}"/>
                </a:ext>
              </a:extLst>
            </p:cNvPr>
            <p:cNvGrpSpPr/>
            <p:nvPr/>
          </p:nvGrpSpPr>
          <p:grpSpPr>
            <a:xfrm>
              <a:off x="0" y="-199817"/>
              <a:ext cx="3015808" cy="1511951"/>
              <a:chOff x="0" y="-38100"/>
              <a:chExt cx="575039" cy="288291"/>
            </a:xfrm>
          </p:grpSpPr>
          <p:sp>
            <p:nvSpPr>
              <p:cNvPr id="144" name="Google Shape;144;p3">
                <a:extLst>
                  <a:ext uri="{FF2B5EF4-FFF2-40B4-BE49-F238E27FC236}">
                    <a16:creationId xmlns:a16="http://schemas.microsoft.com/office/drawing/2014/main" id="{D7ECF7BC-4BD8-6D83-90DE-A6AC547C738F}"/>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a:extLst>
                  <a:ext uri="{FF2B5EF4-FFF2-40B4-BE49-F238E27FC236}">
                    <a16:creationId xmlns:a16="http://schemas.microsoft.com/office/drawing/2014/main" id="{BCE2F8A1-77A7-31EE-B724-E33BC9D372AD}"/>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47" name="Google Shape;147;p3">
            <a:extLst>
              <a:ext uri="{FF2B5EF4-FFF2-40B4-BE49-F238E27FC236}">
                <a16:creationId xmlns:a16="http://schemas.microsoft.com/office/drawing/2014/main" id="{108E2CAF-DDE9-B15E-9DB6-818C81E2E371}"/>
              </a:ext>
            </a:extLst>
          </p:cNvPr>
          <p:cNvSpPr txBox="1"/>
          <p:nvPr/>
        </p:nvSpPr>
        <p:spPr>
          <a:xfrm>
            <a:off x="1201821" y="828652"/>
            <a:ext cx="2612924" cy="2585323"/>
          </a:xfrm>
          <a:prstGeom prst="rect">
            <a:avLst/>
          </a:prstGeom>
          <a:noFill/>
          <a:ln>
            <a:noFill/>
          </a:ln>
        </p:spPr>
        <p:txBody>
          <a:bodyPr spcFirstLastPara="1" wrap="square" lIns="0" tIns="0" rIns="0" bIns="0" anchor="t" anchorCtr="0">
            <a:spAutoFit/>
          </a:bodyPr>
          <a:lstStyle/>
          <a:p>
            <a:pPr marL="0" marR="0" lvl="0" indent="0" algn="ctr" rtl="0">
              <a:lnSpc>
                <a:spcPct val="335780"/>
              </a:lnSpc>
              <a:spcBef>
                <a:spcPts val="0"/>
              </a:spcBef>
              <a:spcAft>
                <a:spcPts val="0"/>
              </a:spcAft>
              <a:buNone/>
            </a:pPr>
            <a:r>
              <a:rPr lang="id-ID" sz="5000" dirty="0" err="1">
                <a:solidFill>
                  <a:srgbClr val="FF66C4"/>
                </a:solidFill>
              </a:rPr>
              <a:t>C</a:t>
            </a:r>
            <a:r>
              <a:rPr lang="id-ID" sz="5000" dirty="0" err="1">
                <a:solidFill>
                  <a:srgbClr val="FF66C4"/>
                </a:solidFill>
                <a:latin typeface="Arial"/>
                <a:ea typeface="Arial"/>
                <a:cs typeface="Arial"/>
                <a:sym typeface="Arial"/>
              </a:rPr>
              <a:t>ase</a:t>
            </a:r>
            <a:r>
              <a:rPr lang="id-ID" sz="5000" dirty="0">
                <a:solidFill>
                  <a:srgbClr val="FF66C4"/>
                </a:solidFill>
                <a:latin typeface="Arial"/>
                <a:ea typeface="Arial"/>
                <a:cs typeface="Arial"/>
                <a:sym typeface="Arial"/>
              </a:rPr>
              <a:t> 3</a:t>
            </a:r>
            <a:endParaRPr dirty="0"/>
          </a:p>
        </p:txBody>
      </p:sp>
      <p:sp>
        <p:nvSpPr>
          <p:cNvPr id="148" name="Google Shape;148;p3">
            <a:extLst>
              <a:ext uri="{FF2B5EF4-FFF2-40B4-BE49-F238E27FC236}">
                <a16:creationId xmlns:a16="http://schemas.microsoft.com/office/drawing/2014/main" id="{B05C6838-50B5-174A-A399-0A3CD728DC64}"/>
              </a:ext>
            </a:extLst>
          </p:cNvPr>
          <p:cNvSpPr txBox="1"/>
          <p:nvPr/>
        </p:nvSpPr>
        <p:spPr>
          <a:xfrm>
            <a:off x="1281176" y="2940434"/>
            <a:ext cx="16326885" cy="496611"/>
          </a:xfrm>
          <a:prstGeom prst="rect">
            <a:avLst/>
          </a:prstGeom>
          <a:noFill/>
          <a:ln>
            <a:noFill/>
          </a:ln>
        </p:spPr>
        <p:txBody>
          <a:bodyPr spcFirstLastPara="1" wrap="square" lIns="0" tIns="0" rIns="0" bIns="0" anchor="t" anchorCtr="0">
            <a:spAutoFit/>
          </a:bodyPr>
          <a:lstStyle/>
          <a:p>
            <a:pPr marL="248874" marR="0" lvl="1" indent="0" algn="l" rtl="0">
              <a:lnSpc>
                <a:spcPct val="140000"/>
              </a:lnSpc>
              <a:spcBef>
                <a:spcPts val="0"/>
              </a:spcBef>
              <a:spcAft>
                <a:spcPts val="0"/>
              </a:spcAft>
              <a:buNone/>
            </a:pPr>
            <a:r>
              <a:rPr lang="en-US" sz="2305" b="1" i="0" u="none" strike="noStrike" cap="none" dirty="0">
                <a:solidFill>
                  <a:srgbClr val="FFFFFF"/>
                </a:solidFill>
                <a:latin typeface="Open Sans"/>
                <a:ea typeface="Open Sans"/>
                <a:cs typeface="Open Sans"/>
                <a:sym typeface="Open Sans"/>
              </a:rPr>
              <a:t>Warrior of the Net can't access Public-FTP.</a:t>
            </a:r>
            <a:endParaRPr dirty="0"/>
          </a:p>
        </p:txBody>
      </p:sp>
      <p:sp>
        <p:nvSpPr>
          <p:cNvPr id="149" name="Google Shape;149;p3">
            <a:extLst>
              <a:ext uri="{FF2B5EF4-FFF2-40B4-BE49-F238E27FC236}">
                <a16:creationId xmlns:a16="http://schemas.microsoft.com/office/drawing/2014/main" id="{DAA3506B-D067-CE2A-6D69-8D526695EB9B}"/>
              </a:ext>
            </a:extLst>
          </p:cNvPr>
          <p:cNvSpPr txBox="1"/>
          <p:nvPr/>
        </p:nvSpPr>
        <p:spPr>
          <a:xfrm>
            <a:off x="1201821" y="3624815"/>
            <a:ext cx="8467974" cy="49859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en-US" sz="3600" b="1" i="0" u="none" strike="noStrike" cap="none" dirty="0" err="1">
                <a:solidFill>
                  <a:srgbClr val="92D050"/>
                </a:solidFill>
                <a:latin typeface="Open Sans"/>
                <a:ea typeface="Open Sans"/>
                <a:cs typeface="Open Sans"/>
                <a:sym typeface="Open Sans"/>
              </a:rPr>
              <a:t>Penyelesaian</a:t>
            </a:r>
            <a:endParaRPr sz="2305" b="1" i="0" u="none" strike="noStrike" cap="none" dirty="0">
              <a:solidFill>
                <a:srgbClr val="92D050"/>
              </a:solidFill>
              <a:latin typeface="Open Sans"/>
              <a:ea typeface="Open Sans"/>
              <a:cs typeface="Open Sans"/>
              <a:sym typeface="Open Sans"/>
            </a:endParaRPr>
          </a:p>
        </p:txBody>
      </p:sp>
      <p:sp>
        <p:nvSpPr>
          <p:cNvPr id="150" name="Google Shape;150;p3">
            <a:extLst>
              <a:ext uri="{FF2B5EF4-FFF2-40B4-BE49-F238E27FC236}">
                <a16:creationId xmlns:a16="http://schemas.microsoft.com/office/drawing/2014/main" id="{84D54AB8-6466-E9A5-6C24-FF4BDF0CC0E9}"/>
              </a:ext>
            </a:extLst>
          </p:cNvPr>
          <p:cNvSpPr txBox="1"/>
          <p:nvPr/>
        </p:nvSpPr>
        <p:spPr>
          <a:xfrm>
            <a:off x="1281176" y="4223940"/>
            <a:ext cx="16040666" cy="4955203"/>
          </a:xfrm>
          <a:prstGeom prst="rect">
            <a:avLst/>
          </a:prstGeom>
          <a:noFill/>
          <a:ln>
            <a:noFill/>
          </a:ln>
        </p:spPr>
        <p:txBody>
          <a:bodyPr spcFirstLastPara="1" wrap="square" lIns="0" tIns="0" rIns="0" bIns="0" anchor="t" anchorCtr="0">
            <a:spAutoFit/>
          </a:bodyPr>
          <a:lstStyle/>
          <a:p>
            <a:pPr marL="248874" marR="0" lvl="1" indent="0" algn="l" rtl="0">
              <a:lnSpc>
                <a:spcPct val="115250"/>
              </a:lnSpc>
              <a:spcBef>
                <a:spcPts val="0"/>
              </a:spcBef>
              <a:spcAft>
                <a:spcPts val="0"/>
              </a:spcAft>
              <a:buNone/>
            </a:pPr>
            <a:r>
              <a:rPr lang="id-ID" sz="2800" b="1" dirty="0">
                <a:solidFill>
                  <a:srgbClr val="FFFFFF"/>
                </a:solidFill>
                <a:latin typeface="Open Sans"/>
                <a:ea typeface="Open Sans"/>
                <a:cs typeface="Open Sans"/>
                <a:sym typeface="Open Sans"/>
              </a:rPr>
              <a:t>Terdapat masalah pada </a:t>
            </a:r>
            <a:r>
              <a:rPr lang="id-ID" sz="2800" b="1" dirty="0" err="1">
                <a:solidFill>
                  <a:srgbClr val="FFFFFF"/>
                </a:solidFill>
                <a:latin typeface="Open Sans"/>
                <a:ea typeface="Open Sans"/>
                <a:cs typeface="Open Sans"/>
                <a:sym typeface="Open Sans"/>
              </a:rPr>
              <a:t>public</a:t>
            </a:r>
            <a:r>
              <a:rPr lang="id-ID" sz="2800" b="1" dirty="0">
                <a:solidFill>
                  <a:srgbClr val="FFFFFF"/>
                </a:solidFill>
                <a:latin typeface="Open Sans"/>
                <a:ea typeface="Open Sans"/>
                <a:cs typeface="Open Sans"/>
                <a:sym typeface="Open Sans"/>
              </a:rPr>
              <a:t> </a:t>
            </a:r>
            <a:r>
              <a:rPr lang="id-ID" sz="2800" b="1" dirty="0" err="1">
                <a:solidFill>
                  <a:srgbClr val="FFFFFF"/>
                </a:solidFill>
                <a:latin typeface="Open Sans"/>
                <a:ea typeface="Open Sans"/>
                <a:cs typeface="Open Sans"/>
                <a:sym typeface="Open Sans"/>
              </a:rPr>
              <a:t>ftp</a:t>
            </a:r>
            <a:r>
              <a:rPr lang="id-ID" sz="2800" b="1" dirty="0">
                <a:solidFill>
                  <a:srgbClr val="FFFFFF"/>
                </a:solidFill>
                <a:latin typeface="Open Sans"/>
                <a:ea typeface="Open Sans"/>
                <a:cs typeface="Open Sans"/>
                <a:sym typeface="Open Sans"/>
              </a:rPr>
              <a:t>. </a:t>
            </a:r>
            <a:r>
              <a:rPr lang="id-ID" sz="2800" b="1" dirty="0" err="1">
                <a:solidFill>
                  <a:srgbClr val="FFFFFF"/>
                </a:solidFill>
                <a:latin typeface="Open Sans"/>
                <a:ea typeface="Open Sans"/>
                <a:cs typeface="Open Sans"/>
                <a:sym typeface="Open Sans"/>
              </a:rPr>
              <a:t>Client</a:t>
            </a:r>
            <a:r>
              <a:rPr lang="id-ID" sz="2800" b="1" dirty="0">
                <a:solidFill>
                  <a:srgbClr val="FFFFFF"/>
                </a:solidFill>
                <a:latin typeface="Open Sans"/>
                <a:ea typeface="Open Sans"/>
                <a:cs typeface="Open Sans"/>
                <a:sym typeface="Open Sans"/>
              </a:rPr>
              <a:t> WARRIOR-OF-THE-NET tidak bisa melakukan </a:t>
            </a:r>
            <a:r>
              <a:rPr lang="id-ID" sz="2800" b="1" dirty="0" err="1">
                <a:solidFill>
                  <a:srgbClr val="FFFFFF"/>
                </a:solidFill>
                <a:latin typeface="Open Sans"/>
                <a:ea typeface="Open Sans"/>
                <a:cs typeface="Open Sans"/>
                <a:sym typeface="Open Sans"/>
              </a:rPr>
              <a:t>ftp</a:t>
            </a:r>
            <a:r>
              <a:rPr lang="id-ID" sz="2800" b="1" dirty="0">
                <a:solidFill>
                  <a:srgbClr val="FFFFFF"/>
                </a:solidFill>
                <a:latin typeface="Open Sans"/>
                <a:ea typeface="Open Sans"/>
                <a:cs typeface="Open Sans"/>
                <a:sym typeface="Open Sans"/>
              </a:rPr>
              <a:t> ke server PUBLIC-FTP</a:t>
            </a:r>
          </a:p>
          <a:p>
            <a:pPr marL="248874" marR="0" lvl="1" indent="0" algn="l" rtl="0">
              <a:lnSpc>
                <a:spcPct val="115250"/>
              </a:lnSpc>
              <a:spcBef>
                <a:spcPts val="0"/>
              </a:spcBef>
              <a:spcAft>
                <a:spcPts val="0"/>
              </a:spcAft>
              <a:buNone/>
            </a:pPr>
            <a:endParaRPr lang="id-ID" sz="2800" b="1" dirty="0">
              <a:solidFill>
                <a:srgbClr val="FFFFFF"/>
              </a:solidFill>
              <a:latin typeface="Open Sans"/>
              <a:ea typeface="Open Sans"/>
              <a:cs typeface="Open Sans"/>
              <a:sym typeface="Open Sans"/>
            </a:endParaRPr>
          </a:p>
          <a:p>
            <a:pPr marL="248874" lvl="1">
              <a:lnSpc>
                <a:spcPct val="115250"/>
              </a:lnSpc>
            </a:pPr>
            <a:r>
              <a:rPr lang="id-ID" sz="2800" b="1" dirty="0">
                <a:solidFill>
                  <a:schemeClr val="tx2">
                    <a:lumMod val="90000"/>
                  </a:schemeClr>
                </a:solidFill>
                <a:latin typeface="Open Sans"/>
                <a:ea typeface="Open Sans"/>
                <a:cs typeface="Open Sans"/>
                <a:sym typeface="Open Sans"/>
              </a:rPr>
              <a:t>Berikut konfigurasi yang harus diperbaiki:</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Di </a:t>
            </a:r>
            <a:r>
              <a:rPr lang="id-ID" sz="2400" b="1" dirty="0" err="1">
                <a:solidFill>
                  <a:srgbClr val="FFFFFF"/>
                </a:solidFill>
                <a:latin typeface="Open Sans"/>
                <a:ea typeface="Open Sans"/>
                <a:cs typeface="Open Sans"/>
                <a:sym typeface="Open Sans"/>
              </a:rPr>
              <a:t>latop</a:t>
            </a:r>
            <a:r>
              <a:rPr lang="id-ID" sz="2400" b="1" dirty="0">
                <a:solidFill>
                  <a:srgbClr val="FFFFFF"/>
                </a:solidFill>
                <a:latin typeface="Open Sans"/>
                <a:ea typeface="Open Sans"/>
                <a:cs typeface="Open Sans"/>
                <a:sym typeface="Open Sans"/>
              </a:rPr>
              <a:t> WARRIOR-OF-THE-NET belum melakukan konfigurasi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gateway</a:t>
            </a:r>
            <a:r>
              <a:rPr lang="id-ID" sz="2400" b="1" dirty="0">
                <a:solidFill>
                  <a:srgbClr val="FFFFFF"/>
                </a:solidFill>
                <a:latin typeface="Open Sans"/>
                <a:ea typeface="Open Sans"/>
                <a:cs typeface="Open Sans"/>
                <a:sym typeface="Open Sans"/>
              </a:rPr>
              <a:t>, jadi saya menambahkan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gateway</a:t>
            </a:r>
            <a:r>
              <a:rPr lang="id-ID" sz="2400" b="1" dirty="0">
                <a:solidFill>
                  <a:srgbClr val="FFFFFF"/>
                </a:solidFill>
                <a:latin typeface="Open Sans"/>
                <a:ea typeface="Open Sans"/>
                <a:cs typeface="Open Sans"/>
                <a:sym typeface="Open Sans"/>
              </a:rPr>
              <a:t> mengarah ke CORERTR-PUSTIKOM</a:t>
            </a:r>
          </a:p>
          <a:p>
            <a:pPr marL="248874" lvl="1">
              <a:lnSpc>
                <a:spcPct val="115250"/>
              </a:lnSpc>
            </a:pPr>
            <a:r>
              <a:rPr lang="id-ID" sz="2400" b="1" dirty="0">
                <a:solidFill>
                  <a:srgbClr val="FFFFFF"/>
                </a:solidFill>
                <a:latin typeface="Open Sans"/>
                <a:ea typeface="Open Sans"/>
                <a:cs typeface="Open Sans"/>
                <a:sym typeface="Open Sans"/>
              </a:rPr>
              <a:t>- Lalu saya juga menambahkan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route</a:t>
            </a:r>
            <a:r>
              <a:rPr lang="id-ID" sz="2400" b="1" dirty="0">
                <a:solidFill>
                  <a:srgbClr val="FFFFFF"/>
                </a:solidFill>
                <a:latin typeface="Open Sans"/>
                <a:ea typeface="Open Sans"/>
                <a:cs typeface="Open Sans"/>
                <a:sym typeface="Open Sans"/>
              </a:rPr>
              <a:t> pada </a:t>
            </a:r>
            <a:r>
              <a:rPr lang="id-ID" sz="2400" b="1" dirty="0" err="1">
                <a:solidFill>
                  <a:srgbClr val="FFFFFF"/>
                </a:solidFill>
                <a:latin typeface="Open Sans"/>
                <a:ea typeface="Open Sans"/>
                <a:cs typeface="Open Sans"/>
                <a:sym typeface="Open Sans"/>
              </a:rPr>
              <a:t>Router</a:t>
            </a:r>
            <a:r>
              <a:rPr lang="id-ID" sz="2400" b="1" dirty="0">
                <a:solidFill>
                  <a:srgbClr val="FFFFFF"/>
                </a:solidFill>
                <a:latin typeface="Open Sans"/>
                <a:ea typeface="Open Sans"/>
                <a:cs typeface="Open Sans"/>
                <a:sym typeface="Open Sans"/>
              </a:rPr>
              <a:t> CORERTR-PUSTIKOM mengarah ke FTP-FW1</a:t>
            </a:r>
          </a:p>
          <a:p>
            <a:pPr marL="248874" lvl="1">
              <a:lnSpc>
                <a:spcPct val="115250"/>
              </a:lnSpc>
            </a:pPr>
            <a:r>
              <a:rPr lang="id-ID" sz="2400" b="1" dirty="0">
                <a:solidFill>
                  <a:srgbClr val="FFFFFF"/>
                </a:solidFill>
                <a:latin typeface="Open Sans"/>
                <a:ea typeface="Open Sans"/>
                <a:cs typeface="Open Sans"/>
                <a:sym typeface="Open Sans"/>
              </a:rPr>
              <a:t>- Saya juga mencoba menonaktifkan </a:t>
            </a:r>
            <a:r>
              <a:rPr lang="id-ID" sz="2400" b="1" dirty="0" err="1">
                <a:solidFill>
                  <a:srgbClr val="FFFFFF"/>
                </a:solidFill>
                <a:latin typeface="Open Sans"/>
                <a:ea typeface="Open Sans"/>
                <a:cs typeface="Open Sans"/>
                <a:sym typeface="Open Sans"/>
              </a:rPr>
              <a:t>secrutiy</a:t>
            </a:r>
            <a:r>
              <a:rPr lang="id-ID" sz="2400" b="1" dirty="0">
                <a:solidFill>
                  <a:srgbClr val="FFFFFF"/>
                </a:solidFill>
                <a:latin typeface="Open Sans"/>
                <a:ea typeface="Open Sans"/>
                <a:cs typeface="Open Sans"/>
                <a:sym typeface="Open Sans"/>
              </a:rPr>
              <a:t> level pada </a:t>
            </a:r>
            <a:r>
              <a:rPr lang="id-ID" sz="2400" b="1" dirty="0" err="1">
                <a:solidFill>
                  <a:srgbClr val="FFFFFF"/>
                </a:solidFill>
                <a:latin typeface="Open Sans"/>
                <a:ea typeface="Open Sans"/>
                <a:cs typeface="Open Sans"/>
                <a:sym typeface="Open Sans"/>
              </a:rPr>
              <a:t>interface</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gig</a:t>
            </a:r>
            <a:r>
              <a:rPr lang="id-ID" sz="2400" b="1" dirty="0">
                <a:solidFill>
                  <a:srgbClr val="FFFFFF"/>
                </a:solidFill>
                <a:latin typeface="Open Sans"/>
                <a:ea typeface="Open Sans"/>
                <a:cs typeface="Open Sans"/>
                <a:sym typeface="Open Sans"/>
              </a:rPr>
              <a:t> 1/2 dengan 0 untuk melakukan debug dan ternyata </a:t>
            </a:r>
            <a:r>
              <a:rPr lang="id-ID" sz="2400" b="1" dirty="0" err="1">
                <a:solidFill>
                  <a:srgbClr val="FFFFFF"/>
                </a:solidFill>
                <a:latin typeface="Open Sans"/>
                <a:ea typeface="Open Sans"/>
                <a:cs typeface="Open Sans"/>
                <a:sym typeface="Open Sans"/>
              </a:rPr>
              <a:t>client</a:t>
            </a:r>
            <a:r>
              <a:rPr lang="id-ID" sz="2400" b="1" dirty="0">
                <a:solidFill>
                  <a:srgbClr val="FFFFFF"/>
                </a:solidFill>
                <a:latin typeface="Open Sans"/>
                <a:ea typeface="Open Sans"/>
                <a:cs typeface="Open Sans"/>
                <a:sym typeface="Open Sans"/>
              </a:rPr>
              <a:t> sudah berhasil melakukan </a:t>
            </a:r>
            <a:r>
              <a:rPr lang="id-ID" sz="2400" b="1" dirty="0" err="1">
                <a:solidFill>
                  <a:srgbClr val="FFFFFF"/>
                </a:solidFill>
                <a:latin typeface="Open Sans"/>
                <a:ea typeface="Open Sans"/>
                <a:cs typeface="Open Sans"/>
                <a:sym typeface="Open Sans"/>
              </a:rPr>
              <a:t>ping</a:t>
            </a:r>
            <a:r>
              <a:rPr lang="id-ID" sz="2400" b="1" dirty="0">
                <a:solidFill>
                  <a:srgbClr val="FFFFFF"/>
                </a:solidFill>
                <a:latin typeface="Open Sans"/>
                <a:ea typeface="Open Sans"/>
                <a:cs typeface="Open Sans"/>
                <a:sym typeface="Open Sans"/>
              </a:rPr>
              <a:t> ke CORERTR-PUSTIKOM, dan FTP-FW1, hanya saja </a:t>
            </a:r>
            <a:r>
              <a:rPr lang="id-ID" sz="2400" b="1" dirty="0" err="1">
                <a:solidFill>
                  <a:srgbClr val="FFFFFF"/>
                </a:solidFill>
                <a:latin typeface="Open Sans"/>
                <a:ea typeface="Open Sans"/>
                <a:cs typeface="Open Sans"/>
                <a:sym typeface="Open Sans"/>
              </a:rPr>
              <a:t>client</a:t>
            </a:r>
            <a:r>
              <a:rPr lang="id-ID" sz="2400" b="1" dirty="0">
                <a:solidFill>
                  <a:srgbClr val="FFFFFF"/>
                </a:solidFill>
                <a:latin typeface="Open Sans"/>
                <a:ea typeface="Open Sans"/>
                <a:cs typeface="Open Sans"/>
                <a:sym typeface="Open Sans"/>
              </a:rPr>
              <a:t> masih belum bisa mengakses </a:t>
            </a:r>
            <a:r>
              <a:rPr lang="id-ID" sz="2400" b="1" dirty="0" err="1">
                <a:solidFill>
                  <a:srgbClr val="FFFFFF"/>
                </a:solidFill>
                <a:latin typeface="Open Sans"/>
                <a:ea typeface="Open Sans"/>
                <a:cs typeface="Open Sans"/>
                <a:sym typeface="Open Sans"/>
              </a:rPr>
              <a:t>ftp</a:t>
            </a:r>
            <a:r>
              <a:rPr lang="id-ID" sz="2400" b="1" dirty="0">
                <a:solidFill>
                  <a:srgbClr val="FFFFFF"/>
                </a:solidFill>
                <a:latin typeface="Open Sans"/>
                <a:ea typeface="Open Sans"/>
                <a:cs typeface="Open Sans"/>
                <a:sym typeface="Open Sans"/>
              </a:rPr>
              <a:t> server..</a:t>
            </a:r>
          </a:p>
          <a:p>
            <a:pPr marL="248874" lvl="1">
              <a:lnSpc>
                <a:spcPct val="115250"/>
              </a:lnSpc>
            </a:pPr>
            <a:r>
              <a:rPr lang="id-ID" sz="2400" b="1" dirty="0">
                <a:solidFill>
                  <a:srgbClr val="FFFFFF"/>
                </a:solidFill>
                <a:latin typeface="Open Sans"/>
                <a:ea typeface="Open Sans"/>
                <a:cs typeface="Open Sans"/>
                <a:sym typeface="Open Sans"/>
              </a:rPr>
              <a:t>- Dan juga di </a:t>
            </a:r>
            <a:r>
              <a:rPr lang="id-ID" sz="2400" b="1" dirty="0" err="1">
                <a:solidFill>
                  <a:srgbClr val="FFFFFF"/>
                </a:solidFill>
                <a:latin typeface="Open Sans"/>
                <a:ea typeface="Open Sans"/>
                <a:cs typeface="Open Sans"/>
                <a:sym typeface="Open Sans"/>
              </a:rPr>
              <a:t>ftp</a:t>
            </a:r>
            <a:r>
              <a:rPr lang="id-ID" sz="2400" b="1" dirty="0">
                <a:solidFill>
                  <a:srgbClr val="FFFFFF"/>
                </a:solidFill>
                <a:latin typeface="Open Sans"/>
                <a:ea typeface="Open Sans"/>
                <a:cs typeface="Open Sans"/>
                <a:sym typeface="Open Sans"/>
              </a:rPr>
              <a:t> server perlu di aktifkan dulu </a:t>
            </a:r>
            <a:r>
              <a:rPr lang="id-ID" sz="2400" b="1" dirty="0" err="1">
                <a:solidFill>
                  <a:srgbClr val="FFFFFF"/>
                </a:solidFill>
                <a:latin typeface="Open Sans"/>
                <a:ea typeface="Open Sans"/>
                <a:cs typeface="Open Sans"/>
                <a:sym typeface="Open Sans"/>
              </a:rPr>
              <a:t>service</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ftp</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nya</a:t>
            </a:r>
            <a:r>
              <a:rPr lang="id-ID" sz="2400" b="1" dirty="0">
                <a:solidFill>
                  <a:srgbClr val="FFFFFF"/>
                </a:solidFill>
                <a:latin typeface="Open Sans"/>
                <a:ea typeface="Open Sans"/>
                <a:cs typeface="Open Sans"/>
                <a:sym typeface="Open Sans"/>
              </a:rPr>
              <a:t>.</a:t>
            </a:r>
          </a:p>
        </p:txBody>
      </p:sp>
    </p:spTree>
    <p:extLst>
      <p:ext uri="{BB962C8B-B14F-4D97-AF65-F5344CB8AC3E}">
        <p14:creationId xmlns:p14="http://schemas.microsoft.com/office/powerpoint/2010/main" val="2596539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C7EA154B-9D73-E87F-3641-CC6851890413}"/>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35F25892-40B5-F870-6389-47F0AF1C735E}"/>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DBEBDB7B-F4AF-A33C-FC72-E597E8DBBA0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3175FC11-2740-A00C-5D59-F4D53FAB67AD}"/>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D8F90A05-8ADD-3F85-ECE7-F82EA0056249}"/>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B4A94C4E-2515-68A2-8197-885222B8D5DB}"/>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A8927558-0EA6-51F8-DF7E-435A40CADF90}"/>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CAF44C5D-DF4C-99DB-55FB-11F56BA22074}"/>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E05C3C96-F1FF-5D4D-FE96-5F0D32ABC6DE}"/>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68896A2E-0D2A-832A-7370-A471936E59BA}"/>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11E5EFEC-314C-D8FE-2BB8-6BC340C58CB9}"/>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60BE5782-6A93-3131-86E0-F2774B280A0A}"/>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3BB535BB-8E97-40D8-D4DC-6BD143A867DF}"/>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D1E184F9-05AB-3110-36E8-6653654ED35C}"/>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C909576A-6299-D29B-C774-C3120CB9CCDF}"/>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1E5031BF-4539-54DA-9FE4-55311FBFE921}"/>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92735910-AC2C-E6FC-E23C-69F6307F9C2A}"/>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277E0926-571F-3A9A-3DCF-71C61DBD288E}"/>
              </a:ext>
            </a:extLst>
          </p:cNvPr>
          <p:cNvSpPr txBox="1"/>
          <p:nvPr/>
        </p:nvSpPr>
        <p:spPr>
          <a:xfrm>
            <a:off x="-4463402" y="1912160"/>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id-ID" sz="3200" dirty="0" err="1">
                <a:solidFill>
                  <a:srgbClr val="A3E3F2"/>
                </a:solidFill>
                <a:latin typeface="Arial"/>
                <a:ea typeface="Arial"/>
                <a:cs typeface="Arial"/>
                <a:sym typeface="Arial"/>
              </a:rPr>
              <a:t>Konfiguasi</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3</a:t>
            </a:r>
            <a:endParaRPr sz="3200" dirty="0"/>
          </a:p>
        </p:txBody>
      </p:sp>
      <p:sp>
        <p:nvSpPr>
          <p:cNvPr id="7" name="Google Shape;173;p4">
            <a:extLst>
              <a:ext uri="{FF2B5EF4-FFF2-40B4-BE49-F238E27FC236}">
                <a16:creationId xmlns:a16="http://schemas.microsoft.com/office/drawing/2014/main" id="{45380C66-C554-FE8B-29E8-F4641CAD471A}"/>
              </a:ext>
            </a:extLst>
          </p:cNvPr>
          <p:cNvSpPr txBox="1"/>
          <p:nvPr/>
        </p:nvSpPr>
        <p:spPr>
          <a:xfrm>
            <a:off x="8986569" y="2687847"/>
            <a:ext cx="5808397" cy="319255"/>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E</a:t>
            </a:r>
            <a:r>
              <a:rPr sz="2305" b="1" i="0" u="none" strike="noStrike" cap="none" dirty="0" err="1">
                <a:solidFill>
                  <a:srgbClr val="FFFFFF"/>
                </a:solidFill>
                <a:latin typeface="Open Sans"/>
                <a:ea typeface="Open Sans"/>
                <a:cs typeface="Open Sans"/>
                <a:sym typeface="Open Sans"/>
              </a:rPr>
              <a:t>nable</a:t>
            </a:r>
            <a:r>
              <a:rPr sz="2305" b="1" i="0" u="none" strike="noStrike" cap="none" dirty="0">
                <a:solidFill>
                  <a:srgbClr val="FFFFFF"/>
                </a:solidFill>
                <a:latin typeface="Open Sans"/>
                <a:ea typeface="Open Sans"/>
                <a:cs typeface="Open Sans"/>
                <a:sym typeface="Open Sans"/>
              </a:rPr>
              <a:t> Service FTP pada PUBLIC-FTP</a:t>
            </a:r>
          </a:p>
        </p:txBody>
      </p:sp>
      <p:pic>
        <p:nvPicPr>
          <p:cNvPr id="4" name="Picture 3">
            <a:extLst>
              <a:ext uri="{FF2B5EF4-FFF2-40B4-BE49-F238E27FC236}">
                <a16:creationId xmlns:a16="http://schemas.microsoft.com/office/drawing/2014/main" id="{A5854254-E26D-B405-1B3E-2EB876AC6B95}"/>
              </a:ext>
            </a:extLst>
          </p:cNvPr>
          <p:cNvPicPr>
            <a:picLocks noChangeAspect="1"/>
          </p:cNvPicPr>
          <p:nvPr/>
        </p:nvPicPr>
        <p:blipFill>
          <a:blip r:embed="rId11"/>
          <a:srcRect b="43324"/>
          <a:stretch/>
        </p:blipFill>
        <p:spPr>
          <a:xfrm>
            <a:off x="9144000" y="3195666"/>
            <a:ext cx="6838549" cy="3957227"/>
          </a:xfrm>
          <a:prstGeom prst="rect">
            <a:avLst/>
          </a:prstGeom>
        </p:spPr>
      </p:pic>
      <p:pic>
        <p:nvPicPr>
          <p:cNvPr id="8" name="Picture 7">
            <a:extLst>
              <a:ext uri="{FF2B5EF4-FFF2-40B4-BE49-F238E27FC236}">
                <a16:creationId xmlns:a16="http://schemas.microsoft.com/office/drawing/2014/main" id="{D2934135-46A9-8EFD-2000-2A55759021FA}"/>
              </a:ext>
            </a:extLst>
          </p:cNvPr>
          <p:cNvPicPr>
            <a:picLocks noChangeAspect="1"/>
          </p:cNvPicPr>
          <p:nvPr/>
        </p:nvPicPr>
        <p:blipFill>
          <a:blip r:embed="rId12"/>
          <a:stretch>
            <a:fillRect/>
          </a:stretch>
        </p:blipFill>
        <p:spPr>
          <a:xfrm>
            <a:off x="1193227" y="3432910"/>
            <a:ext cx="7335274" cy="2962688"/>
          </a:xfrm>
          <a:prstGeom prst="rect">
            <a:avLst/>
          </a:prstGeom>
        </p:spPr>
      </p:pic>
      <p:sp>
        <p:nvSpPr>
          <p:cNvPr id="9" name="Google Shape;173;p4">
            <a:extLst>
              <a:ext uri="{FF2B5EF4-FFF2-40B4-BE49-F238E27FC236}">
                <a16:creationId xmlns:a16="http://schemas.microsoft.com/office/drawing/2014/main" id="{849C0FAC-FB26-38C1-FDD7-A0DBFD34F896}"/>
              </a:ext>
            </a:extLst>
          </p:cNvPr>
          <p:cNvSpPr txBox="1"/>
          <p:nvPr/>
        </p:nvSpPr>
        <p:spPr>
          <a:xfrm>
            <a:off x="996647" y="2687848"/>
            <a:ext cx="6249542" cy="63850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Menambahkan </a:t>
            </a:r>
            <a:r>
              <a:rPr lang="id-ID" sz="2305" b="1" i="0" u="none" strike="noStrike" cap="none" dirty="0" err="1">
                <a:solidFill>
                  <a:srgbClr val="FFFFFF"/>
                </a:solidFill>
                <a:latin typeface="Open Sans"/>
                <a:ea typeface="Open Sans"/>
                <a:cs typeface="Open Sans"/>
                <a:sym typeface="Open Sans"/>
              </a:rPr>
              <a:t>default</a:t>
            </a:r>
            <a:r>
              <a:rPr lang="id-ID" sz="2305" b="1" i="0" u="none" strike="noStrike" cap="none" dirty="0">
                <a:solidFill>
                  <a:srgbClr val="FFFFFF"/>
                </a:solidFill>
                <a:latin typeface="Open Sans"/>
                <a:ea typeface="Open Sans"/>
                <a:cs typeface="Open Sans"/>
                <a:sym typeface="Open Sans"/>
              </a:rPr>
              <a:t> </a:t>
            </a:r>
            <a:r>
              <a:rPr lang="id-ID" sz="2305" b="1" i="0" u="none" strike="noStrike" cap="none" dirty="0" err="1">
                <a:solidFill>
                  <a:srgbClr val="FFFFFF"/>
                </a:solidFill>
                <a:latin typeface="Open Sans"/>
                <a:ea typeface="Open Sans"/>
                <a:cs typeface="Open Sans"/>
                <a:sym typeface="Open Sans"/>
              </a:rPr>
              <a:t>gateway</a:t>
            </a:r>
            <a:r>
              <a:rPr lang="id-ID" sz="2305" b="1" i="0" u="none" strike="noStrike" cap="none" dirty="0">
                <a:solidFill>
                  <a:srgbClr val="FFFFFF"/>
                </a:solidFill>
                <a:latin typeface="Open Sans"/>
                <a:ea typeface="Open Sans"/>
                <a:cs typeface="Open Sans"/>
                <a:sym typeface="Open Sans"/>
              </a:rPr>
              <a:t> ke arah CORERTR-PUSTIKOM</a:t>
            </a:r>
          </a:p>
        </p:txBody>
      </p:sp>
      <p:sp>
        <p:nvSpPr>
          <p:cNvPr id="10" name="Google Shape;173;p4">
            <a:extLst>
              <a:ext uri="{FF2B5EF4-FFF2-40B4-BE49-F238E27FC236}">
                <a16:creationId xmlns:a16="http://schemas.microsoft.com/office/drawing/2014/main" id="{2E04E7A9-02B0-292B-97B7-682672FBD5E6}"/>
              </a:ext>
            </a:extLst>
          </p:cNvPr>
          <p:cNvSpPr txBox="1"/>
          <p:nvPr/>
        </p:nvSpPr>
        <p:spPr>
          <a:xfrm>
            <a:off x="1042569" y="6833639"/>
            <a:ext cx="6249542" cy="63850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err="1">
                <a:solidFill>
                  <a:srgbClr val="FFFFFF"/>
                </a:solidFill>
                <a:latin typeface="Open Sans"/>
                <a:ea typeface="Open Sans"/>
                <a:cs typeface="Open Sans"/>
                <a:sym typeface="Open Sans"/>
              </a:rPr>
              <a:t>Menambahakn</a:t>
            </a:r>
            <a:r>
              <a:rPr lang="id-ID" sz="2305" b="1" i="0" u="none" strike="noStrike" cap="none" dirty="0">
                <a:solidFill>
                  <a:srgbClr val="FFFFFF"/>
                </a:solidFill>
                <a:latin typeface="Open Sans"/>
                <a:ea typeface="Open Sans"/>
                <a:cs typeface="Open Sans"/>
                <a:sym typeface="Open Sans"/>
              </a:rPr>
              <a:t> </a:t>
            </a:r>
            <a:r>
              <a:rPr lang="id-ID" sz="2305" b="1" i="0" u="none" strike="noStrike" cap="none" dirty="0" err="1">
                <a:solidFill>
                  <a:srgbClr val="FFFFFF"/>
                </a:solidFill>
                <a:latin typeface="Open Sans"/>
                <a:ea typeface="Open Sans"/>
                <a:cs typeface="Open Sans"/>
                <a:sym typeface="Open Sans"/>
              </a:rPr>
              <a:t>default</a:t>
            </a:r>
            <a:r>
              <a:rPr lang="id-ID" sz="2305" b="1" i="0" u="none" strike="noStrike" cap="none" dirty="0">
                <a:solidFill>
                  <a:srgbClr val="FFFFFF"/>
                </a:solidFill>
                <a:latin typeface="Open Sans"/>
                <a:ea typeface="Open Sans"/>
                <a:cs typeface="Open Sans"/>
                <a:sym typeface="Open Sans"/>
              </a:rPr>
              <a:t> </a:t>
            </a:r>
            <a:r>
              <a:rPr lang="id-ID" sz="2305" b="1" i="0" u="none" strike="noStrike" cap="none" dirty="0" err="1">
                <a:solidFill>
                  <a:srgbClr val="FFFFFF"/>
                </a:solidFill>
                <a:latin typeface="Open Sans"/>
                <a:ea typeface="Open Sans"/>
                <a:cs typeface="Open Sans"/>
                <a:sym typeface="Open Sans"/>
              </a:rPr>
              <a:t>route</a:t>
            </a:r>
            <a:r>
              <a:rPr lang="id-ID" sz="2305" b="1" i="0" u="none" strike="noStrike" cap="none" dirty="0">
                <a:solidFill>
                  <a:srgbClr val="FFFFFF"/>
                </a:solidFill>
                <a:latin typeface="Open Sans"/>
                <a:ea typeface="Open Sans"/>
                <a:cs typeface="Open Sans"/>
                <a:sym typeface="Open Sans"/>
              </a:rPr>
              <a:t> pada CORERTR-PUSTIKOM</a:t>
            </a:r>
          </a:p>
        </p:txBody>
      </p:sp>
      <p:pic>
        <p:nvPicPr>
          <p:cNvPr id="12" name="Picture 11">
            <a:extLst>
              <a:ext uri="{FF2B5EF4-FFF2-40B4-BE49-F238E27FC236}">
                <a16:creationId xmlns:a16="http://schemas.microsoft.com/office/drawing/2014/main" id="{877BF31B-699C-A0CB-C006-8960276BF360}"/>
              </a:ext>
            </a:extLst>
          </p:cNvPr>
          <p:cNvPicPr>
            <a:picLocks noChangeAspect="1"/>
          </p:cNvPicPr>
          <p:nvPr/>
        </p:nvPicPr>
        <p:blipFill>
          <a:blip r:embed="rId13"/>
          <a:stretch>
            <a:fillRect/>
          </a:stretch>
        </p:blipFill>
        <p:spPr>
          <a:xfrm>
            <a:off x="1226202" y="7690697"/>
            <a:ext cx="10818609" cy="832201"/>
          </a:xfrm>
          <a:prstGeom prst="rect">
            <a:avLst/>
          </a:prstGeom>
        </p:spPr>
      </p:pic>
    </p:spTree>
    <p:extLst>
      <p:ext uri="{BB962C8B-B14F-4D97-AF65-F5344CB8AC3E}">
        <p14:creationId xmlns:p14="http://schemas.microsoft.com/office/powerpoint/2010/main" val="1819175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CE8D6257-B984-8BAE-818D-EA31B2913926}"/>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032C1AB7-D7D3-5A78-01EF-F6ADB9A23ED3}"/>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58513528-1455-B753-B89F-DF831A66566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084FD4E7-815C-7AE1-B178-9C15376A70B2}"/>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7DA093AC-50F3-28EA-DE3D-7BB6678341B3}"/>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C2C1B1E4-F798-ADF1-8C69-6D488C19E5A1}"/>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77BA06F7-F3A4-BBC0-453F-D01330B1E7EE}"/>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716A3915-48A2-B09E-DACA-4A2944FDDA74}"/>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7BF92EE9-B591-40C6-B4F0-26EBE733640B}"/>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2B01D748-39A6-B3D3-F82C-9EEEE030F6F3}"/>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6114703F-DCBE-8A42-C1A8-BB8FE6B2AC04}"/>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965BCC4B-695D-E27C-F958-B03AE5A786F9}"/>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69E14BE6-9A28-57BE-5064-F24364DE8BE9}"/>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7307CF89-A659-FBFC-69EE-BE5628277296}"/>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3933C9F9-A490-F162-37BC-796F695C9E6A}"/>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3B5844E4-142C-C7DA-7571-AABAF82DD46F}"/>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E2B2BA9D-2244-2F5D-4930-B8C13EB611C1}"/>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F1C973F3-F3CE-C661-9BE0-CA205D1A9AC8}"/>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3</a:t>
            </a:r>
            <a:endParaRPr sz="3200" dirty="0"/>
          </a:p>
        </p:txBody>
      </p:sp>
      <p:sp>
        <p:nvSpPr>
          <p:cNvPr id="173" name="Google Shape;173;p4">
            <a:extLst>
              <a:ext uri="{FF2B5EF4-FFF2-40B4-BE49-F238E27FC236}">
                <a16:creationId xmlns:a16="http://schemas.microsoft.com/office/drawing/2014/main" id="{30B88001-156C-A4D0-0F14-AFF9B17A199A}"/>
              </a:ext>
            </a:extLst>
          </p:cNvPr>
          <p:cNvSpPr txBox="1"/>
          <p:nvPr/>
        </p:nvSpPr>
        <p:spPr>
          <a:xfrm>
            <a:off x="6830157" y="2440105"/>
            <a:ext cx="8467974" cy="997196"/>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sz="2305" b="1" i="0" u="none" strike="noStrike" cap="none" dirty="0">
                <a:solidFill>
                  <a:srgbClr val="FFFFFF"/>
                </a:solidFill>
                <a:latin typeface="Open Sans"/>
                <a:ea typeface="Open Sans"/>
                <a:cs typeface="Open Sans"/>
                <a:sym typeface="Open Sans"/>
              </a:rPr>
              <a:t>Laptop </a:t>
            </a:r>
            <a:r>
              <a:rPr lang="id-ID" sz="2400" b="1" dirty="0">
                <a:solidFill>
                  <a:srgbClr val="FFFFFF"/>
                </a:solidFill>
                <a:latin typeface="Open Sans"/>
                <a:ea typeface="Open Sans"/>
                <a:cs typeface="Open Sans"/>
                <a:sym typeface="Open Sans"/>
              </a:rPr>
              <a:t>WARRIOR-OF-THE-NET bisa </a:t>
            </a:r>
            <a:r>
              <a:rPr lang="id-ID" sz="2400" b="1" dirty="0" err="1">
                <a:solidFill>
                  <a:srgbClr val="FFFFFF"/>
                </a:solidFill>
                <a:latin typeface="Open Sans"/>
                <a:ea typeface="Open Sans"/>
                <a:cs typeface="Open Sans"/>
                <a:sym typeface="Open Sans"/>
              </a:rPr>
              <a:t>ping</a:t>
            </a:r>
            <a:r>
              <a:rPr lang="id-ID" sz="2400" b="1" dirty="0">
                <a:solidFill>
                  <a:srgbClr val="FFFFFF"/>
                </a:solidFill>
                <a:latin typeface="Open Sans"/>
                <a:ea typeface="Open Sans"/>
                <a:cs typeface="Open Sans"/>
                <a:sym typeface="Open Sans"/>
              </a:rPr>
              <a:t> ke </a:t>
            </a:r>
            <a:r>
              <a:rPr lang="id-ID" sz="2400" b="1" dirty="0" err="1">
                <a:solidFill>
                  <a:srgbClr val="FFFFFF"/>
                </a:solidFill>
                <a:latin typeface="Open Sans"/>
                <a:ea typeface="Open Sans"/>
                <a:cs typeface="Open Sans"/>
                <a:sym typeface="Open Sans"/>
              </a:rPr>
              <a:t>Router</a:t>
            </a:r>
            <a:r>
              <a:rPr lang="id-ID" sz="2400" b="1" dirty="0">
                <a:solidFill>
                  <a:srgbClr val="FFFFFF"/>
                </a:solidFill>
                <a:latin typeface="Open Sans"/>
                <a:ea typeface="Open Sans"/>
                <a:cs typeface="Open Sans"/>
                <a:sym typeface="Open Sans"/>
              </a:rPr>
              <a:t>, dan FW-FTP, hanya saja masih belum bisa </a:t>
            </a:r>
            <a:r>
              <a:rPr lang="id-ID" sz="2400" b="1" dirty="0" err="1">
                <a:solidFill>
                  <a:srgbClr val="FFFFFF"/>
                </a:solidFill>
                <a:latin typeface="Open Sans"/>
                <a:ea typeface="Open Sans"/>
                <a:cs typeface="Open Sans"/>
                <a:sym typeface="Open Sans"/>
              </a:rPr>
              <a:t>connect</a:t>
            </a:r>
            <a:r>
              <a:rPr lang="id-ID" sz="2400" b="1" dirty="0">
                <a:solidFill>
                  <a:srgbClr val="FFFFFF"/>
                </a:solidFill>
                <a:latin typeface="Open Sans"/>
                <a:ea typeface="Open Sans"/>
                <a:cs typeface="Open Sans"/>
                <a:sym typeface="Open Sans"/>
              </a:rPr>
              <a:t> ke </a:t>
            </a:r>
            <a:r>
              <a:rPr lang="id-ID" sz="2400" b="1" dirty="0" err="1">
                <a:solidFill>
                  <a:srgbClr val="FFFFFF"/>
                </a:solidFill>
                <a:latin typeface="Open Sans"/>
                <a:ea typeface="Open Sans"/>
                <a:cs typeface="Open Sans"/>
                <a:sym typeface="Open Sans"/>
              </a:rPr>
              <a:t>ftp</a:t>
            </a:r>
            <a:r>
              <a:rPr lang="id-ID" sz="2400" b="1" dirty="0">
                <a:solidFill>
                  <a:srgbClr val="FFFFFF"/>
                </a:solidFill>
                <a:latin typeface="Open Sans"/>
                <a:ea typeface="Open Sans"/>
                <a:cs typeface="Open Sans"/>
                <a:sym typeface="Open Sans"/>
              </a:rPr>
              <a:t> server</a:t>
            </a:r>
            <a:endParaRPr sz="2305" b="1" i="0" u="none" strike="noStrike" cap="none" dirty="0">
              <a:solidFill>
                <a:srgbClr val="FFFFFF"/>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9DDD35EA-527C-4DE8-0801-3B998389D4CF}"/>
              </a:ext>
            </a:extLst>
          </p:cNvPr>
          <p:cNvPicPr>
            <a:picLocks noChangeAspect="1"/>
          </p:cNvPicPr>
          <p:nvPr/>
        </p:nvPicPr>
        <p:blipFill>
          <a:blip r:embed="rId11"/>
          <a:stretch>
            <a:fillRect/>
          </a:stretch>
        </p:blipFill>
        <p:spPr>
          <a:xfrm>
            <a:off x="1286299" y="2597198"/>
            <a:ext cx="5373084" cy="6322515"/>
          </a:xfrm>
          <a:prstGeom prst="rect">
            <a:avLst/>
          </a:prstGeom>
        </p:spPr>
      </p:pic>
      <p:pic>
        <p:nvPicPr>
          <p:cNvPr id="7" name="Picture 6">
            <a:extLst>
              <a:ext uri="{FF2B5EF4-FFF2-40B4-BE49-F238E27FC236}">
                <a16:creationId xmlns:a16="http://schemas.microsoft.com/office/drawing/2014/main" id="{51F5C874-2AB5-83CB-F482-5AC0785CF4D1}"/>
              </a:ext>
            </a:extLst>
          </p:cNvPr>
          <p:cNvPicPr>
            <a:picLocks noChangeAspect="1"/>
          </p:cNvPicPr>
          <p:nvPr/>
        </p:nvPicPr>
        <p:blipFill>
          <a:blip r:embed="rId12"/>
          <a:stretch>
            <a:fillRect/>
          </a:stretch>
        </p:blipFill>
        <p:spPr>
          <a:xfrm>
            <a:off x="7170275" y="3581757"/>
            <a:ext cx="8278542" cy="3579251"/>
          </a:xfrm>
          <a:prstGeom prst="rect">
            <a:avLst/>
          </a:prstGeom>
        </p:spPr>
      </p:pic>
    </p:spTree>
    <p:extLst>
      <p:ext uri="{BB962C8B-B14F-4D97-AF65-F5344CB8AC3E}">
        <p14:creationId xmlns:p14="http://schemas.microsoft.com/office/powerpoint/2010/main" val="342146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00" name="Google Shape;200;p6"/>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01" name="Google Shape;201;p6"/>
          <p:cNvSpPr/>
          <p:nvPr/>
        </p:nvSpPr>
        <p:spPr>
          <a:xfrm>
            <a:off x="2172332" y="2383120"/>
            <a:ext cx="13943336" cy="6359394"/>
          </a:xfrm>
          <a:custGeom>
            <a:avLst/>
            <a:gdLst/>
            <a:ahLst/>
            <a:cxnLst/>
            <a:rect l="l" t="t" r="r" b="b"/>
            <a:pathLst>
              <a:path w="13943336" h="6359394" extrusionOk="0">
                <a:moveTo>
                  <a:pt x="0" y="0"/>
                </a:moveTo>
                <a:lnTo>
                  <a:pt x="13943336" y="0"/>
                </a:lnTo>
                <a:lnTo>
                  <a:pt x="13943336" y="6359394"/>
                </a:lnTo>
                <a:lnTo>
                  <a:pt x="0" y="6359394"/>
                </a:lnTo>
                <a:lnTo>
                  <a:pt x="0" y="0"/>
                </a:lnTo>
                <a:close/>
              </a:path>
            </a:pathLst>
          </a:custGeom>
          <a:blipFill rotWithShape="1">
            <a:blip r:embed="rId5">
              <a:alphaModFix/>
            </a:blip>
            <a:stretch>
              <a:fillRect l="-8237" t="-18067"/>
            </a:stretch>
          </a:blipFill>
          <a:ln>
            <a:noFill/>
          </a:ln>
        </p:spPr>
        <p:txBody>
          <a:bodyPr/>
          <a:lstStyle/>
          <a:p>
            <a:endParaRPr lang="id-ID"/>
          </a:p>
        </p:txBody>
      </p:sp>
      <p:sp>
        <p:nvSpPr>
          <p:cNvPr id="210" name="Google Shape;210;p6"/>
          <p:cNvSpPr txBox="1"/>
          <p:nvPr/>
        </p:nvSpPr>
        <p:spPr>
          <a:xfrm>
            <a:off x="5891435" y="4916486"/>
            <a:ext cx="6505129"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id-ID" sz="6000" b="1" dirty="0">
                <a:solidFill>
                  <a:srgbClr val="FFFFFF"/>
                </a:solidFill>
                <a:latin typeface="Open Sans"/>
                <a:ea typeface="Open Sans"/>
                <a:cs typeface="Open Sans"/>
                <a:sym typeface="Open Sans"/>
              </a:rPr>
              <a:t>TERIMA KASIH</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a:extLst>
            <a:ext uri="{FF2B5EF4-FFF2-40B4-BE49-F238E27FC236}">
              <a16:creationId xmlns:a16="http://schemas.microsoft.com/office/drawing/2014/main" id="{0C3D4EDF-D2AF-83E2-A8BF-C0B4168F3E3E}"/>
            </a:ext>
          </a:extLst>
        </p:cNvPr>
        <p:cNvGrpSpPr/>
        <p:nvPr/>
      </p:nvGrpSpPr>
      <p:grpSpPr>
        <a:xfrm>
          <a:off x="0" y="0"/>
          <a:ext cx="0" cy="0"/>
          <a:chOff x="0" y="0"/>
          <a:chExt cx="0" cy="0"/>
        </a:xfrm>
      </p:grpSpPr>
      <p:sp>
        <p:nvSpPr>
          <p:cNvPr id="199" name="Google Shape;199;p6">
            <a:extLst>
              <a:ext uri="{FF2B5EF4-FFF2-40B4-BE49-F238E27FC236}">
                <a16:creationId xmlns:a16="http://schemas.microsoft.com/office/drawing/2014/main" id="{A667EDD8-F00F-472B-766C-5BBA2D6A8C8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00" name="Google Shape;200;p6">
            <a:extLst>
              <a:ext uri="{FF2B5EF4-FFF2-40B4-BE49-F238E27FC236}">
                <a16:creationId xmlns:a16="http://schemas.microsoft.com/office/drawing/2014/main" id="{DBB684C8-7CF1-3D05-8B5D-0E10DA515D1F}"/>
              </a:ext>
            </a:extLst>
          </p:cNvPr>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01" name="Google Shape;201;p6">
            <a:extLst>
              <a:ext uri="{FF2B5EF4-FFF2-40B4-BE49-F238E27FC236}">
                <a16:creationId xmlns:a16="http://schemas.microsoft.com/office/drawing/2014/main" id="{499690C0-E4AE-E486-54F7-4C4D88DF5D7D}"/>
              </a:ext>
            </a:extLst>
          </p:cNvPr>
          <p:cNvSpPr/>
          <p:nvPr/>
        </p:nvSpPr>
        <p:spPr>
          <a:xfrm>
            <a:off x="2172332" y="2383120"/>
            <a:ext cx="13943336" cy="6359394"/>
          </a:xfrm>
          <a:custGeom>
            <a:avLst/>
            <a:gdLst/>
            <a:ahLst/>
            <a:cxnLst/>
            <a:rect l="l" t="t" r="r" b="b"/>
            <a:pathLst>
              <a:path w="13943336" h="6359394" extrusionOk="0">
                <a:moveTo>
                  <a:pt x="0" y="0"/>
                </a:moveTo>
                <a:lnTo>
                  <a:pt x="13943336" y="0"/>
                </a:lnTo>
                <a:lnTo>
                  <a:pt x="13943336" y="6359394"/>
                </a:lnTo>
                <a:lnTo>
                  <a:pt x="0" y="6359394"/>
                </a:lnTo>
                <a:lnTo>
                  <a:pt x="0" y="0"/>
                </a:lnTo>
                <a:close/>
              </a:path>
            </a:pathLst>
          </a:custGeom>
          <a:blipFill rotWithShape="1">
            <a:blip r:embed="rId5">
              <a:alphaModFix/>
            </a:blip>
            <a:stretch>
              <a:fillRect l="-8237" t="-18067"/>
            </a:stretch>
          </a:blipFill>
          <a:ln>
            <a:noFill/>
          </a:ln>
        </p:spPr>
        <p:txBody>
          <a:bodyPr/>
          <a:lstStyle/>
          <a:p>
            <a:endParaRPr lang="id-ID"/>
          </a:p>
        </p:txBody>
      </p:sp>
      <p:grpSp>
        <p:nvGrpSpPr>
          <p:cNvPr id="202" name="Google Shape;202;p6">
            <a:extLst>
              <a:ext uri="{FF2B5EF4-FFF2-40B4-BE49-F238E27FC236}">
                <a16:creationId xmlns:a16="http://schemas.microsoft.com/office/drawing/2014/main" id="{92401904-E7E7-EDC6-7BCE-E7B59187C1A8}"/>
              </a:ext>
            </a:extLst>
          </p:cNvPr>
          <p:cNvGrpSpPr/>
          <p:nvPr/>
        </p:nvGrpSpPr>
        <p:grpSpPr>
          <a:xfrm>
            <a:off x="3718620" y="4523761"/>
            <a:ext cx="4058387" cy="1921206"/>
            <a:chOff x="0" y="-47625"/>
            <a:chExt cx="1231818" cy="583132"/>
          </a:xfrm>
        </p:grpSpPr>
        <p:sp>
          <p:nvSpPr>
            <p:cNvPr id="203" name="Google Shape;203;p6">
              <a:extLst>
                <a:ext uri="{FF2B5EF4-FFF2-40B4-BE49-F238E27FC236}">
                  <a16:creationId xmlns:a16="http://schemas.microsoft.com/office/drawing/2014/main" id="{8E3CB3B2-EA46-FAB6-7669-6BDAE357D538}"/>
                </a:ext>
              </a:extLst>
            </p:cNvPr>
            <p:cNvSpPr/>
            <p:nvPr/>
          </p:nvSpPr>
          <p:spPr>
            <a:xfrm>
              <a:off x="0" y="0"/>
              <a:ext cx="1231818" cy="535507"/>
            </a:xfrm>
            <a:custGeom>
              <a:avLst/>
              <a:gdLst/>
              <a:ahLst/>
              <a:cxnLst/>
              <a:rect l="l" t="t" r="r" b="b"/>
              <a:pathLst>
                <a:path w="1231818" h="535507" extrusionOk="0">
                  <a:moveTo>
                    <a:pt x="0" y="0"/>
                  </a:moveTo>
                  <a:lnTo>
                    <a:pt x="1231818" y="0"/>
                  </a:lnTo>
                  <a:lnTo>
                    <a:pt x="1231818" y="535507"/>
                  </a:lnTo>
                  <a:lnTo>
                    <a:pt x="0" y="535507"/>
                  </a:lnTo>
                  <a:close/>
                </a:path>
              </a:pathLst>
            </a:custGeom>
            <a:solidFill>
              <a:srgbClr val="FFFFFF"/>
            </a:solidFill>
            <a:ln>
              <a:noFill/>
            </a:ln>
          </p:spPr>
          <p:txBody>
            <a:bodyPr/>
            <a:lstStyle/>
            <a:p>
              <a:endParaRPr lang="id-ID"/>
            </a:p>
          </p:txBody>
        </p:sp>
        <p:sp>
          <p:nvSpPr>
            <p:cNvPr id="204" name="Google Shape;204;p6">
              <a:extLst>
                <a:ext uri="{FF2B5EF4-FFF2-40B4-BE49-F238E27FC236}">
                  <a16:creationId xmlns:a16="http://schemas.microsoft.com/office/drawing/2014/main" id="{48D95D74-C5F8-00BF-AF68-FF663EF86214}"/>
                </a:ext>
              </a:extLst>
            </p:cNvPr>
            <p:cNvSpPr txBox="1"/>
            <p:nvPr/>
          </p:nvSpPr>
          <p:spPr>
            <a:xfrm>
              <a:off x="0" y="-47625"/>
              <a:ext cx="1231818" cy="583132"/>
            </a:xfrm>
            <a:prstGeom prst="rect">
              <a:avLst/>
            </a:prstGeom>
            <a:noFill/>
            <a:ln>
              <a:noFill/>
            </a:ln>
          </p:spPr>
          <p:txBody>
            <a:bodyPr spcFirstLastPara="1" wrap="square" lIns="50800" tIns="50800" rIns="50800" bIns="50800" anchor="ctr" anchorCtr="0">
              <a:noAutofit/>
            </a:bodyPr>
            <a:lstStyle/>
            <a:p>
              <a:pPr marL="0" marR="0" lvl="0" indent="0" algn="ctr" rtl="0">
                <a:lnSpc>
                  <a:spcPct val="17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05" name="Google Shape;205;p6">
            <a:extLst>
              <a:ext uri="{FF2B5EF4-FFF2-40B4-BE49-F238E27FC236}">
                <a16:creationId xmlns:a16="http://schemas.microsoft.com/office/drawing/2014/main" id="{C655584D-9142-1DB6-9286-B310CC47DB66}"/>
              </a:ext>
            </a:extLst>
          </p:cNvPr>
          <p:cNvSpPr/>
          <p:nvPr/>
        </p:nvSpPr>
        <p:spPr>
          <a:xfrm>
            <a:off x="3718620" y="4680668"/>
            <a:ext cx="4058387" cy="1764299"/>
          </a:xfrm>
          <a:custGeom>
            <a:avLst/>
            <a:gdLst/>
            <a:ahLst/>
            <a:cxnLst/>
            <a:rect l="l" t="t" r="r" b="b"/>
            <a:pathLst>
              <a:path w="4058387" h="1764299" extrusionOk="0">
                <a:moveTo>
                  <a:pt x="0" y="0"/>
                </a:moveTo>
                <a:lnTo>
                  <a:pt x="4058387" y="0"/>
                </a:lnTo>
                <a:lnTo>
                  <a:pt x="4058387" y="1764299"/>
                </a:lnTo>
                <a:lnTo>
                  <a:pt x="0" y="1764299"/>
                </a:lnTo>
                <a:lnTo>
                  <a:pt x="0" y="0"/>
                </a:lnTo>
                <a:close/>
              </a:path>
            </a:pathLst>
          </a:custGeom>
          <a:blipFill rotWithShape="1">
            <a:blip r:embed="rId6">
              <a:alphaModFix/>
            </a:blip>
            <a:stretch>
              <a:fillRect/>
            </a:stretch>
          </a:blipFill>
          <a:ln>
            <a:noFill/>
          </a:ln>
        </p:spPr>
        <p:txBody>
          <a:bodyPr/>
          <a:lstStyle/>
          <a:p>
            <a:endParaRPr lang="id-ID"/>
          </a:p>
        </p:txBody>
      </p:sp>
      <p:grpSp>
        <p:nvGrpSpPr>
          <p:cNvPr id="206" name="Google Shape;206;p6">
            <a:extLst>
              <a:ext uri="{FF2B5EF4-FFF2-40B4-BE49-F238E27FC236}">
                <a16:creationId xmlns:a16="http://schemas.microsoft.com/office/drawing/2014/main" id="{4CE67C52-AD04-AFA3-C2D3-AE8346617DB5}"/>
              </a:ext>
            </a:extLst>
          </p:cNvPr>
          <p:cNvGrpSpPr/>
          <p:nvPr/>
        </p:nvGrpSpPr>
        <p:grpSpPr>
          <a:xfrm>
            <a:off x="7992442" y="4523761"/>
            <a:ext cx="6576938" cy="1921206"/>
            <a:chOff x="0" y="-47625"/>
            <a:chExt cx="1996259" cy="583132"/>
          </a:xfrm>
        </p:grpSpPr>
        <p:sp>
          <p:nvSpPr>
            <p:cNvPr id="207" name="Google Shape;207;p6">
              <a:extLst>
                <a:ext uri="{FF2B5EF4-FFF2-40B4-BE49-F238E27FC236}">
                  <a16:creationId xmlns:a16="http://schemas.microsoft.com/office/drawing/2014/main" id="{D31B2339-B670-8693-5ED7-CD28962A3B0A}"/>
                </a:ext>
              </a:extLst>
            </p:cNvPr>
            <p:cNvSpPr/>
            <p:nvPr/>
          </p:nvSpPr>
          <p:spPr>
            <a:xfrm>
              <a:off x="0" y="0"/>
              <a:ext cx="1996259" cy="535507"/>
            </a:xfrm>
            <a:custGeom>
              <a:avLst/>
              <a:gdLst/>
              <a:ahLst/>
              <a:cxnLst/>
              <a:rect l="l" t="t" r="r" b="b"/>
              <a:pathLst>
                <a:path w="1996259" h="535507" extrusionOk="0">
                  <a:moveTo>
                    <a:pt x="0" y="0"/>
                  </a:moveTo>
                  <a:lnTo>
                    <a:pt x="1996259" y="0"/>
                  </a:lnTo>
                  <a:lnTo>
                    <a:pt x="1996259" y="535507"/>
                  </a:lnTo>
                  <a:lnTo>
                    <a:pt x="0" y="535507"/>
                  </a:lnTo>
                  <a:close/>
                </a:path>
              </a:pathLst>
            </a:custGeom>
            <a:solidFill>
              <a:srgbClr val="FFFFFF"/>
            </a:solidFill>
            <a:ln>
              <a:noFill/>
            </a:ln>
          </p:spPr>
          <p:txBody>
            <a:bodyPr/>
            <a:lstStyle/>
            <a:p>
              <a:endParaRPr lang="id-ID"/>
            </a:p>
          </p:txBody>
        </p:sp>
        <p:sp>
          <p:nvSpPr>
            <p:cNvPr id="208" name="Google Shape;208;p6">
              <a:extLst>
                <a:ext uri="{FF2B5EF4-FFF2-40B4-BE49-F238E27FC236}">
                  <a16:creationId xmlns:a16="http://schemas.microsoft.com/office/drawing/2014/main" id="{630A0620-850C-FBE1-4205-6C4F5A7F9654}"/>
                </a:ext>
              </a:extLst>
            </p:cNvPr>
            <p:cNvSpPr txBox="1"/>
            <p:nvPr/>
          </p:nvSpPr>
          <p:spPr>
            <a:xfrm>
              <a:off x="0" y="-47625"/>
              <a:ext cx="1996259" cy="583132"/>
            </a:xfrm>
            <a:prstGeom prst="rect">
              <a:avLst/>
            </a:prstGeom>
            <a:noFill/>
            <a:ln>
              <a:noFill/>
            </a:ln>
          </p:spPr>
          <p:txBody>
            <a:bodyPr spcFirstLastPara="1" wrap="square" lIns="50800" tIns="50800" rIns="50800" bIns="50800" anchor="ctr" anchorCtr="0">
              <a:noAutofit/>
            </a:bodyPr>
            <a:lstStyle/>
            <a:p>
              <a:pPr marL="0" marR="0" lvl="0" indent="0" algn="ctr" rtl="0">
                <a:lnSpc>
                  <a:spcPct val="179277"/>
                </a:lnSpc>
                <a:spcBef>
                  <a:spcPts val="0"/>
                </a:spcBef>
                <a:spcAft>
                  <a:spcPts val="0"/>
                </a:spcAft>
                <a:buNone/>
              </a:pPr>
              <a:endParaRPr sz="1800">
                <a:solidFill>
                  <a:schemeClr val="dk1"/>
                </a:solidFill>
                <a:latin typeface="Calibri"/>
                <a:ea typeface="Calibri"/>
                <a:cs typeface="Calibri"/>
                <a:sym typeface="Calibri"/>
              </a:endParaRPr>
            </a:p>
          </p:txBody>
        </p:sp>
      </p:grpSp>
      <p:sp>
        <p:nvSpPr>
          <p:cNvPr id="209" name="Google Shape;209;p6">
            <a:extLst>
              <a:ext uri="{FF2B5EF4-FFF2-40B4-BE49-F238E27FC236}">
                <a16:creationId xmlns:a16="http://schemas.microsoft.com/office/drawing/2014/main" id="{B4578181-7279-84E2-ADA6-7345EA1639BD}"/>
              </a:ext>
            </a:extLst>
          </p:cNvPr>
          <p:cNvSpPr/>
          <p:nvPr/>
        </p:nvSpPr>
        <p:spPr>
          <a:xfrm>
            <a:off x="8141628" y="5156974"/>
            <a:ext cx="6203973" cy="811686"/>
          </a:xfrm>
          <a:custGeom>
            <a:avLst/>
            <a:gdLst/>
            <a:ahLst/>
            <a:cxnLst/>
            <a:rect l="l" t="t" r="r" b="b"/>
            <a:pathLst>
              <a:path w="6203973" h="811686" extrusionOk="0">
                <a:moveTo>
                  <a:pt x="0" y="0"/>
                </a:moveTo>
                <a:lnTo>
                  <a:pt x="6203973" y="0"/>
                </a:lnTo>
                <a:lnTo>
                  <a:pt x="6203973" y="811687"/>
                </a:lnTo>
                <a:lnTo>
                  <a:pt x="0" y="811687"/>
                </a:lnTo>
                <a:lnTo>
                  <a:pt x="0" y="0"/>
                </a:lnTo>
                <a:close/>
              </a:path>
            </a:pathLst>
          </a:custGeom>
          <a:blipFill rotWithShape="1">
            <a:blip r:embed="rId7">
              <a:alphaModFix/>
            </a:blip>
            <a:stretch>
              <a:fillRect/>
            </a:stretch>
          </a:blipFill>
          <a:ln>
            <a:noFill/>
          </a:ln>
        </p:spPr>
        <p:txBody>
          <a:bodyPr/>
          <a:lstStyle/>
          <a:p>
            <a:endParaRPr lang="id-ID"/>
          </a:p>
        </p:txBody>
      </p:sp>
      <p:sp>
        <p:nvSpPr>
          <p:cNvPr id="210" name="Google Shape;210;p6">
            <a:extLst>
              <a:ext uri="{FF2B5EF4-FFF2-40B4-BE49-F238E27FC236}">
                <a16:creationId xmlns:a16="http://schemas.microsoft.com/office/drawing/2014/main" id="{DA9436A3-3894-C9EC-7D7F-1A5462490B1C}"/>
              </a:ext>
            </a:extLst>
          </p:cNvPr>
          <p:cNvSpPr txBox="1"/>
          <p:nvPr/>
        </p:nvSpPr>
        <p:spPr>
          <a:xfrm>
            <a:off x="5891436" y="1178332"/>
            <a:ext cx="6505129"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OUR SPONSORS</a:t>
            </a:r>
            <a:endParaRPr/>
          </a:p>
        </p:txBody>
      </p:sp>
    </p:spTree>
    <p:extLst>
      <p:ext uri="{BB962C8B-B14F-4D97-AF65-F5344CB8AC3E}">
        <p14:creationId xmlns:p14="http://schemas.microsoft.com/office/powerpoint/2010/main" val="305159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16" name="Google Shape;216;p7"/>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17" name="Google Shape;217;p7"/>
          <p:cNvSpPr/>
          <p:nvPr/>
        </p:nvSpPr>
        <p:spPr>
          <a:xfrm>
            <a:off x="8016947" y="3106437"/>
            <a:ext cx="2254107" cy="2629974"/>
          </a:xfrm>
          <a:custGeom>
            <a:avLst/>
            <a:gdLst/>
            <a:ahLst/>
            <a:cxnLst/>
            <a:rect l="l" t="t" r="r" b="b"/>
            <a:pathLst>
              <a:path w="2254107" h="2629974" extrusionOk="0">
                <a:moveTo>
                  <a:pt x="0" y="0"/>
                </a:moveTo>
                <a:lnTo>
                  <a:pt x="2254106" y="0"/>
                </a:lnTo>
                <a:lnTo>
                  <a:pt x="2254106" y="2629973"/>
                </a:lnTo>
                <a:lnTo>
                  <a:pt x="0" y="2629973"/>
                </a:lnTo>
                <a:lnTo>
                  <a:pt x="0" y="0"/>
                </a:lnTo>
                <a:close/>
              </a:path>
            </a:pathLst>
          </a:custGeom>
          <a:blipFill rotWithShape="1">
            <a:blip r:embed="rId5">
              <a:alphaModFix/>
            </a:blip>
            <a:stretch>
              <a:fillRect/>
            </a:stretch>
          </a:blipFill>
          <a:ln>
            <a:noFill/>
          </a:ln>
        </p:spPr>
        <p:txBody>
          <a:bodyPr/>
          <a:lstStyle/>
          <a:p>
            <a:endParaRPr lang="id-ID"/>
          </a:p>
        </p:txBody>
      </p:sp>
      <p:sp>
        <p:nvSpPr>
          <p:cNvPr id="218" name="Google Shape;218;p7"/>
          <p:cNvSpPr/>
          <p:nvPr/>
        </p:nvSpPr>
        <p:spPr>
          <a:xfrm>
            <a:off x="12880903" y="3106437"/>
            <a:ext cx="2243148" cy="2629974"/>
          </a:xfrm>
          <a:custGeom>
            <a:avLst/>
            <a:gdLst/>
            <a:ahLst/>
            <a:cxnLst/>
            <a:rect l="l" t="t" r="r" b="b"/>
            <a:pathLst>
              <a:path w="2243148" h="2629974" extrusionOk="0">
                <a:moveTo>
                  <a:pt x="0" y="0"/>
                </a:moveTo>
                <a:lnTo>
                  <a:pt x="2243149" y="0"/>
                </a:lnTo>
                <a:lnTo>
                  <a:pt x="2243149" y="2629973"/>
                </a:lnTo>
                <a:lnTo>
                  <a:pt x="0" y="2629973"/>
                </a:lnTo>
                <a:lnTo>
                  <a:pt x="0" y="0"/>
                </a:lnTo>
                <a:close/>
              </a:path>
            </a:pathLst>
          </a:custGeom>
          <a:blipFill rotWithShape="1">
            <a:blip r:embed="rId6">
              <a:alphaModFix/>
            </a:blip>
            <a:stretch>
              <a:fillRect/>
            </a:stretch>
          </a:blipFill>
          <a:ln>
            <a:noFill/>
          </a:ln>
        </p:spPr>
        <p:txBody>
          <a:bodyPr/>
          <a:lstStyle/>
          <a:p>
            <a:endParaRPr lang="id-ID"/>
          </a:p>
        </p:txBody>
      </p:sp>
      <p:sp>
        <p:nvSpPr>
          <p:cNvPr id="219" name="Google Shape;219;p7"/>
          <p:cNvSpPr/>
          <p:nvPr/>
        </p:nvSpPr>
        <p:spPr>
          <a:xfrm>
            <a:off x="3160365" y="3106437"/>
            <a:ext cx="2246436" cy="2629974"/>
          </a:xfrm>
          <a:custGeom>
            <a:avLst/>
            <a:gdLst/>
            <a:ahLst/>
            <a:cxnLst/>
            <a:rect l="l" t="t" r="r" b="b"/>
            <a:pathLst>
              <a:path w="2246436" h="2629974" extrusionOk="0">
                <a:moveTo>
                  <a:pt x="0" y="0"/>
                </a:moveTo>
                <a:lnTo>
                  <a:pt x="2246436" y="0"/>
                </a:lnTo>
                <a:lnTo>
                  <a:pt x="2246436" y="2629973"/>
                </a:lnTo>
                <a:lnTo>
                  <a:pt x="0" y="2629973"/>
                </a:lnTo>
                <a:lnTo>
                  <a:pt x="0" y="0"/>
                </a:lnTo>
                <a:close/>
              </a:path>
            </a:pathLst>
          </a:custGeom>
          <a:blipFill rotWithShape="1">
            <a:blip r:embed="rId7">
              <a:alphaModFix/>
            </a:blip>
            <a:stretch>
              <a:fillRect/>
            </a:stretch>
          </a:blipFill>
          <a:ln>
            <a:noFill/>
          </a:ln>
        </p:spPr>
        <p:txBody>
          <a:bodyPr/>
          <a:lstStyle/>
          <a:p>
            <a:endParaRPr lang="id-ID"/>
          </a:p>
        </p:txBody>
      </p:sp>
      <p:sp>
        <p:nvSpPr>
          <p:cNvPr id="220" name="Google Shape;220;p7"/>
          <p:cNvSpPr txBox="1"/>
          <p:nvPr/>
        </p:nvSpPr>
        <p:spPr>
          <a:xfrm>
            <a:off x="3116014" y="1178332"/>
            <a:ext cx="12055971"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PENGHARGAAN DAN HADIAH</a:t>
            </a:r>
            <a:endParaRPr/>
          </a:p>
        </p:txBody>
      </p:sp>
      <p:sp>
        <p:nvSpPr>
          <p:cNvPr id="221" name="Google Shape;221;p7"/>
          <p:cNvSpPr txBox="1"/>
          <p:nvPr/>
        </p:nvSpPr>
        <p:spPr>
          <a:xfrm>
            <a:off x="2123826" y="6588474"/>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RP.1.500.000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22" name="Google Shape;222;p7"/>
          <p:cNvSpPr txBox="1"/>
          <p:nvPr/>
        </p:nvSpPr>
        <p:spPr>
          <a:xfrm>
            <a:off x="6787424" y="6584135"/>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RP.1.000.000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23" name="Google Shape;223;p7"/>
          <p:cNvSpPr txBox="1"/>
          <p:nvPr/>
        </p:nvSpPr>
        <p:spPr>
          <a:xfrm>
            <a:off x="11645901" y="6588474"/>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RP.700.000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24" name="Google Shape;224;p7"/>
          <p:cNvSpPr txBox="1"/>
          <p:nvPr/>
        </p:nvSpPr>
        <p:spPr>
          <a:xfrm>
            <a:off x="3642878"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1</a:t>
            </a:r>
            <a:endParaRPr/>
          </a:p>
        </p:txBody>
      </p:sp>
      <p:sp>
        <p:nvSpPr>
          <p:cNvPr id="225" name="Google Shape;225;p7"/>
          <p:cNvSpPr txBox="1"/>
          <p:nvPr/>
        </p:nvSpPr>
        <p:spPr>
          <a:xfrm>
            <a:off x="8503295"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2</a:t>
            </a:r>
            <a:endParaRPr/>
          </a:p>
        </p:txBody>
      </p:sp>
      <p:sp>
        <p:nvSpPr>
          <p:cNvPr id="226" name="Google Shape;226;p7"/>
          <p:cNvSpPr txBox="1"/>
          <p:nvPr/>
        </p:nvSpPr>
        <p:spPr>
          <a:xfrm>
            <a:off x="13361772"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32" name="Google Shape;232;p8"/>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33" name="Google Shape;233;p8"/>
          <p:cNvSpPr/>
          <p:nvPr/>
        </p:nvSpPr>
        <p:spPr>
          <a:xfrm>
            <a:off x="8016947" y="3106437"/>
            <a:ext cx="2254107" cy="2629974"/>
          </a:xfrm>
          <a:custGeom>
            <a:avLst/>
            <a:gdLst/>
            <a:ahLst/>
            <a:cxnLst/>
            <a:rect l="l" t="t" r="r" b="b"/>
            <a:pathLst>
              <a:path w="2254107" h="2629974" extrusionOk="0">
                <a:moveTo>
                  <a:pt x="0" y="0"/>
                </a:moveTo>
                <a:lnTo>
                  <a:pt x="2254106" y="0"/>
                </a:lnTo>
                <a:lnTo>
                  <a:pt x="2254106" y="2629973"/>
                </a:lnTo>
                <a:lnTo>
                  <a:pt x="0" y="2629973"/>
                </a:lnTo>
                <a:lnTo>
                  <a:pt x="0" y="0"/>
                </a:lnTo>
                <a:close/>
              </a:path>
            </a:pathLst>
          </a:custGeom>
          <a:blipFill rotWithShape="1">
            <a:blip r:embed="rId5">
              <a:alphaModFix/>
            </a:blip>
            <a:stretch>
              <a:fillRect/>
            </a:stretch>
          </a:blipFill>
          <a:ln>
            <a:noFill/>
          </a:ln>
        </p:spPr>
        <p:txBody>
          <a:bodyPr/>
          <a:lstStyle/>
          <a:p>
            <a:endParaRPr lang="id-ID"/>
          </a:p>
        </p:txBody>
      </p:sp>
      <p:sp>
        <p:nvSpPr>
          <p:cNvPr id="234" name="Google Shape;234;p8"/>
          <p:cNvSpPr/>
          <p:nvPr/>
        </p:nvSpPr>
        <p:spPr>
          <a:xfrm>
            <a:off x="12880903" y="3106437"/>
            <a:ext cx="2243148" cy="2629974"/>
          </a:xfrm>
          <a:custGeom>
            <a:avLst/>
            <a:gdLst/>
            <a:ahLst/>
            <a:cxnLst/>
            <a:rect l="l" t="t" r="r" b="b"/>
            <a:pathLst>
              <a:path w="2243148" h="2629974" extrusionOk="0">
                <a:moveTo>
                  <a:pt x="0" y="0"/>
                </a:moveTo>
                <a:lnTo>
                  <a:pt x="2243149" y="0"/>
                </a:lnTo>
                <a:lnTo>
                  <a:pt x="2243149" y="2629973"/>
                </a:lnTo>
                <a:lnTo>
                  <a:pt x="0" y="2629973"/>
                </a:lnTo>
                <a:lnTo>
                  <a:pt x="0" y="0"/>
                </a:lnTo>
                <a:close/>
              </a:path>
            </a:pathLst>
          </a:custGeom>
          <a:blipFill rotWithShape="1">
            <a:blip r:embed="rId6">
              <a:alphaModFix/>
            </a:blip>
            <a:stretch>
              <a:fillRect/>
            </a:stretch>
          </a:blipFill>
          <a:ln>
            <a:noFill/>
          </a:ln>
        </p:spPr>
        <p:txBody>
          <a:bodyPr/>
          <a:lstStyle/>
          <a:p>
            <a:endParaRPr lang="id-ID"/>
          </a:p>
        </p:txBody>
      </p:sp>
      <p:sp>
        <p:nvSpPr>
          <p:cNvPr id="235" name="Google Shape;235;p8"/>
          <p:cNvSpPr/>
          <p:nvPr/>
        </p:nvSpPr>
        <p:spPr>
          <a:xfrm>
            <a:off x="3160365" y="3106437"/>
            <a:ext cx="2246436" cy="2629974"/>
          </a:xfrm>
          <a:custGeom>
            <a:avLst/>
            <a:gdLst/>
            <a:ahLst/>
            <a:cxnLst/>
            <a:rect l="l" t="t" r="r" b="b"/>
            <a:pathLst>
              <a:path w="2246436" h="2629974" extrusionOk="0">
                <a:moveTo>
                  <a:pt x="0" y="0"/>
                </a:moveTo>
                <a:lnTo>
                  <a:pt x="2246436" y="0"/>
                </a:lnTo>
                <a:lnTo>
                  <a:pt x="2246436" y="2629973"/>
                </a:lnTo>
                <a:lnTo>
                  <a:pt x="0" y="2629973"/>
                </a:lnTo>
                <a:lnTo>
                  <a:pt x="0" y="0"/>
                </a:lnTo>
                <a:close/>
              </a:path>
            </a:pathLst>
          </a:custGeom>
          <a:blipFill rotWithShape="1">
            <a:blip r:embed="rId7">
              <a:alphaModFix/>
            </a:blip>
            <a:stretch>
              <a:fillRect/>
            </a:stretch>
          </a:blipFill>
          <a:ln>
            <a:noFill/>
          </a:ln>
        </p:spPr>
        <p:txBody>
          <a:bodyPr/>
          <a:lstStyle/>
          <a:p>
            <a:endParaRPr lang="id-ID"/>
          </a:p>
        </p:txBody>
      </p:sp>
      <p:sp>
        <p:nvSpPr>
          <p:cNvPr id="236" name="Google Shape;236;p8"/>
          <p:cNvSpPr txBox="1"/>
          <p:nvPr/>
        </p:nvSpPr>
        <p:spPr>
          <a:xfrm>
            <a:off x="3116014" y="1178332"/>
            <a:ext cx="12055971"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PENGHARGAAN DAN HADIAH</a:t>
            </a:r>
            <a:endParaRPr/>
          </a:p>
        </p:txBody>
      </p:sp>
      <p:sp>
        <p:nvSpPr>
          <p:cNvPr id="237" name="Google Shape;237;p8"/>
          <p:cNvSpPr txBox="1"/>
          <p:nvPr/>
        </p:nvSpPr>
        <p:spPr>
          <a:xfrm>
            <a:off x="2123826" y="6588474"/>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RP.1.500.000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38" name="Google Shape;238;p8"/>
          <p:cNvSpPr txBox="1"/>
          <p:nvPr/>
        </p:nvSpPr>
        <p:spPr>
          <a:xfrm>
            <a:off x="6787424" y="6584135"/>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RP.1.000.000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39" name="Google Shape;239;p8"/>
          <p:cNvSpPr txBox="1"/>
          <p:nvPr/>
        </p:nvSpPr>
        <p:spPr>
          <a:xfrm>
            <a:off x="11645901" y="6588474"/>
            <a:ext cx="4713153" cy="2036941"/>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UANG PEMBINAAN SEJUMLAH RP.700.000</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SERTIFIKAT JUARA</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TROFI</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HOSTING 1 TAHUN</a:t>
            </a:r>
            <a:endParaRPr/>
          </a:p>
        </p:txBody>
      </p:sp>
      <p:sp>
        <p:nvSpPr>
          <p:cNvPr id="240" name="Google Shape;240;p8"/>
          <p:cNvSpPr txBox="1"/>
          <p:nvPr/>
        </p:nvSpPr>
        <p:spPr>
          <a:xfrm>
            <a:off x="3642878"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1</a:t>
            </a:r>
            <a:endParaRPr/>
          </a:p>
        </p:txBody>
      </p:sp>
      <p:sp>
        <p:nvSpPr>
          <p:cNvPr id="241" name="Google Shape;241;p8"/>
          <p:cNvSpPr txBox="1"/>
          <p:nvPr/>
        </p:nvSpPr>
        <p:spPr>
          <a:xfrm>
            <a:off x="8503295"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2</a:t>
            </a:r>
            <a:endParaRPr/>
          </a:p>
        </p:txBody>
      </p:sp>
      <p:sp>
        <p:nvSpPr>
          <p:cNvPr id="242" name="Google Shape;242;p8"/>
          <p:cNvSpPr txBox="1"/>
          <p:nvPr/>
        </p:nvSpPr>
        <p:spPr>
          <a:xfrm>
            <a:off x="13361772" y="5963122"/>
            <a:ext cx="1281410"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JUARA 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48" name="Google Shape;248;p9"/>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49" name="Google Shape;249;p9"/>
          <p:cNvSpPr/>
          <p:nvPr/>
        </p:nvSpPr>
        <p:spPr>
          <a:xfrm>
            <a:off x="8180772" y="3163746"/>
            <a:ext cx="1926456" cy="2629974"/>
          </a:xfrm>
          <a:custGeom>
            <a:avLst/>
            <a:gdLst/>
            <a:ahLst/>
            <a:cxnLst/>
            <a:rect l="l" t="t" r="r" b="b"/>
            <a:pathLst>
              <a:path w="1926456" h="2629974" extrusionOk="0">
                <a:moveTo>
                  <a:pt x="0" y="0"/>
                </a:moveTo>
                <a:lnTo>
                  <a:pt x="1926456" y="0"/>
                </a:lnTo>
                <a:lnTo>
                  <a:pt x="1926456" y="2629974"/>
                </a:lnTo>
                <a:lnTo>
                  <a:pt x="0" y="2629974"/>
                </a:lnTo>
                <a:lnTo>
                  <a:pt x="0" y="0"/>
                </a:lnTo>
                <a:close/>
              </a:path>
            </a:pathLst>
          </a:custGeom>
          <a:blipFill rotWithShape="1">
            <a:blip r:embed="rId5">
              <a:alphaModFix/>
            </a:blip>
            <a:stretch>
              <a:fillRect/>
            </a:stretch>
          </a:blipFill>
          <a:ln>
            <a:noFill/>
          </a:ln>
        </p:spPr>
        <p:txBody>
          <a:bodyPr/>
          <a:lstStyle/>
          <a:p>
            <a:endParaRPr lang="id-ID"/>
          </a:p>
        </p:txBody>
      </p:sp>
      <p:sp>
        <p:nvSpPr>
          <p:cNvPr id="250" name="Google Shape;250;p9"/>
          <p:cNvSpPr txBox="1"/>
          <p:nvPr/>
        </p:nvSpPr>
        <p:spPr>
          <a:xfrm>
            <a:off x="3116014" y="1178332"/>
            <a:ext cx="12055971"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PENGHARGAAN DAN HADIAH</a:t>
            </a:r>
            <a:endParaRPr/>
          </a:p>
        </p:txBody>
      </p:sp>
      <p:sp>
        <p:nvSpPr>
          <p:cNvPr id="251" name="Google Shape;251;p9"/>
          <p:cNvSpPr txBox="1"/>
          <p:nvPr/>
        </p:nvSpPr>
        <p:spPr>
          <a:xfrm>
            <a:off x="8521973" y="5963122"/>
            <a:ext cx="1244054" cy="3986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305" b="1">
                <a:solidFill>
                  <a:srgbClr val="FFFFFF"/>
                </a:solidFill>
                <a:latin typeface="Open Sans"/>
                <a:ea typeface="Open Sans"/>
                <a:cs typeface="Open Sans"/>
                <a:sym typeface="Open Sans"/>
              </a:rPr>
              <a:t>FINALIS</a:t>
            </a:r>
            <a:endParaRPr/>
          </a:p>
        </p:txBody>
      </p:sp>
      <p:sp>
        <p:nvSpPr>
          <p:cNvPr id="252" name="Google Shape;252;p9"/>
          <p:cNvSpPr txBox="1"/>
          <p:nvPr/>
        </p:nvSpPr>
        <p:spPr>
          <a:xfrm>
            <a:off x="7589757" y="6533213"/>
            <a:ext cx="3108487" cy="808216"/>
          </a:xfrm>
          <a:prstGeom prst="rect">
            <a:avLst/>
          </a:prstGeom>
          <a:noFill/>
          <a:ln>
            <a:noFill/>
          </a:ln>
        </p:spPr>
        <p:txBody>
          <a:bodyPr spcFirstLastPara="1" wrap="square" lIns="0" tIns="0" rIns="0" bIns="0" anchor="t" anchorCtr="0">
            <a:spAutoFit/>
          </a:bodyPr>
          <a:lstStyle/>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E-SERTIFIKAT</a:t>
            </a:r>
            <a:endParaRPr/>
          </a:p>
          <a:p>
            <a:pPr marL="497748" marR="0" lvl="1" indent="-248874" algn="l" rtl="0">
              <a:lnSpc>
                <a:spcPct val="140000"/>
              </a:lnSpc>
              <a:spcBef>
                <a:spcPts val="0"/>
              </a:spcBef>
              <a:spcAft>
                <a:spcPts val="0"/>
              </a:spcAft>
              <a:buClr>
                <a:srgbClr val="FFFFFF"/>
              </a:buClr>
              <a:buSzPts val="2305"/>
              <a:buFont typeface="Arial"/>
              <a:buChar char="•"/>
            </a:pPr>
            <a:r>
              <a:rPr lang="en-US" sz="2305" b="1" i="0" u="none" strike="noStrike" cap="none">
                <a:solidFill>
                  <a:srgbClr val="FFFFFF"/>
                </a:solidFill>
                <a:latin typeface="Open Sans"/>
                <a:ea typeface="Open Sans"/>
                <a:cs typeface="Open Sans"/>
                <a:sym typeface="Open Sans"/>
              </a:rPr>
              <a:t>MERCHANDISE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58" name="Google Shape;258;p10"/>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59" name="Google Shape;259;p10"/>
          <p:cNvSpPr txBox="1"/>
          <p:nvPr/>
        </p:nvSpPr>
        <p:spPr>
          <a:xfrm>
            <a:off x="7177162" y="1178332"/>
            <a:ext cx="3933676"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TIMELINE</a:t>
            </a:r>
            <a:endParaRPr/>
          </a:p>
        </p:txBody>
      </p:sp>
      <p:sp>
        <p:nvSpPr>
          <p:cNvPr id="260" name="Google Shape;260;p10"/>
          <p:cNvSpPr/>
          <p:nvPr/>
        </p:nvSpPr>
        <p:spPr>
          <a:xfrm>
            <a:off x="6788473" y="3014372"/>
            <a:ext cx="4827013" cy="1532577"/>
          </a:xfrm>
          <a:custGeom>
            <a:avLst/>
            <a:gdLst/>
            <a:ahLst/>
            <a:cxnLst/>
            <a:rect l="l" t="t" r="r" b="b"/>
            <a:pathLst>
              <a:path w="4827013" h="1532577" extrusionOk="0">
                <a:moveTo>
                  <a:pt x="0" y="0"/>
                </a:moveTo>
                <a:lnTo>
                  <a:pt x="4827013" y="0"/>
                </a:lnTo>
                <a:lnTo>
                  <a:pt x="4827013" y="1532576"/>
                </a:lnTo>
                <a:lnTo>
                  <a:pt x="0" y="1532576"/>
                </a:lnTo>
                <a:lnTo>
                  <a:pt x="0" y="0"/>
                </a:lnTo>
                <a:close/>
              </a:path>
            </a:pathLst>
          </a:custGeom>
          <a:blipFill rotWithShape="1">
            <a:blip r:embed="rId5">
              <a:alphaModFix/>
            </a:blip>
            <a:stretch>
              <a:fillRect/>
            </a:stretch>
          </a:blipFill>
          <a:ln>
            <a:noFill/>
          </a:ln>
        </p:spPr>
        <p:txBody>
          <a:bodyPr/>
          <a:lstStyle/>
          <a:p>
            <a:endParaRPr lang="id-ID"/>
          </a:p>
        </p:txBody>
      </p:sp>
      <p:sp>
        <p:nvSpPr>
          <p:cNvPr id="261" name="Google Shape;261;p10"/>
          <p:cNvSpPr/>
          <p:nvPr/>
        </p:nvSpPr>
        <p:spPr>
          <a:xfrm>
            <a:off x="5678235" y="3228287"/>
            <a:ext cx="1192708" cy="1104746"/>
          </a:xfrm>
          <a:custGeom>
            <a:avLst/>
            <a:gdLst/>
            <a:ahLst/>
            <a:cxnLst/>
            <a:rect l="l" t="t" r="r" b="b"/>
            <a:pathLst>
              <a:path w="1192708" h="1104746" extrusionOk="0">
                <a:moveTo>
                  <a:pt x="0" y="0"/>
                </a:moveTo>
                <a:lnTo>
                  <a:pt x="1192708" y="0"/>
                </a:lnTo>
                <a:lnTo>
                  <a:pt x="1192708" y="1104746"/>
                </a:lnTo>
                <a:lnTo>
                  <a:pt x="0" y="1104746"/>
                </a:lnTo>
                <a:lnTo>
                  <a:pt x="0" y="0"/>
                </a:lnTo>
                <a:close/>
              </a:path>
            </a:pathLst>
          </a:custGeom>
          <a:blipFill rotWithShape="1">
            <a:blip r:embed="rId6">
              <a:alphaModFix/>
            </a:blip>
            <a:stretch>
              <a:fillRect/>
            </a:stretch>
          </a:blipFill>
          <a:ln>
            <a:noFill/>
          </a:ln>
        </p:spPr>
        <p:txBody>
          <a:bodyPr/>
          <a:lstStyle/>
          <a:p>
            <a:endParaRPr lang="id-ID"/>
          </a:p>
        </p:txBody>
      </p:sp>
      <p:sp>
        <p:nvSpPr>
          <p:cNvPr id="262" name="Google Shape;262;p10"/>
          <p:cNvSpPr txBox="1"/>
          <p:nvPr/>
        </p:nvSpPr>
        <p:spPr>
          <a:xfrm>
            <a:off x="2076580" y="3264129"/>
            <a:ext cx="3655787" cy="1068904"/>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3093" b="1">
                <a:solidFill>
                  <a:srgbClr val="EBF6F2"/>
                </a:solidFill>
                <a:latin typeface="Open Sans"/>
                <a:ea typeface="Open Sans"/>
                <a:cs typeface="Open Sans"/>
                <a:sym typeface="Open Sans"/>
              </a:rPr>
              <a:t>Technical Meeting Final</a:t>
            </a:r>
            <a:endParaRPr/>
          </a:p>
        </p:txBody>
      </p:sp>
      <p:sp>
        <p:nvSpPr>
          <p:cNvPr id="263" name="Google Shape;263;p10"/>
          <p:cNvSpPr txBox="1"/>
          <p:nvPr/>
        </p:nvSpPr>
        <p:spPr>
          <a:xfrm>
            <a:off x="8009271" y="3477447"/>
            <a:ext cx="2385417" cy="523736"/>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30 Mei 2025</a:t>
            </a:r>
            <a:endParaRPr/>
          </a:p>
        </p:txBody>
      </p:sp>
      <p:sp>
        <p:nvSpPr>
          <p:cNvPr id="264" name="Google Shape;264;p10"/>
          <p:cNvSpPr/>
          <p:nvPr/>
        </p:nvSpPr>
        <p:spPr>
          <a:xfrm>
            <a:off x="11384407" y="2999637"/>
            <a:ext cx="4827013" cy="1532577"/>
          </a:xfrm>
          <a:custGeom>
            <a:avLst/>
            <a:gdLst/>
            <a:ahLst/>
            <a:cxnLst/>
            <a:rect l="l" t="t" r="r" b="b"/>
            <a:pathLst>
              <a:path w="4827013" h="1532577" extrusionOk="0">
                <a:moveTo>
                  <a:pt x="0" y="0"/>
                </a:moveTo>
                <a:lnTo>
                  <a:pt x="4827013" y="0"/>
                </a:lnTo>
                <a:lnTo>
                  <a:pt x="4827013" y="1532577"/>
                </a:lnTo>
                <a:lnTo>
                  <a:pt x="0" y="1532577"/>
                </a:lnTo>
                <a:lnTo>
                  <a:pt x="0" y="0"/>
                </a:lnTo>
                <a:close/>
              </a:path>
            </a:pathLst>
          </a:custGeom>
          <a:blipFill rotWithShape="1">
            <a:blip r:embed="rId5">
              <a:alphaModFix/>
            </a:blip>
            <a:stretch>
              <a:fillRect/>
            </a:stretch>
          </a:blipFill>
          <a:ln>
            <a:noFill/>
          </a:ln>
        </p:spPr>
        <p:txBody>
          <a:bodyPr/>
          <a:lstStyle/>
          <a:p>
            <a:endParaRPr lang="id-ID"/>
          </a:p>
        </p:txBody>
      </p:sp>
      <p:sp>
        <p:nvSpPr>
          <p:cNvPr id="265" name="Google Shape;265;p10"/>
          <p:cNvSpPr txBox="1"/>
          <p:nvPr/>
        </p:nvSpPr>
        <p:spPr>
          <a:xfrm>
            <a:off x="13114918" y="3440774"/>
            <a:ext cx="1365989" cy="523736"/>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Online</a:t>
            </a:r>
            <a:endParaRPr/>
          </a:p>
        </p:txBody>
      </p:sp>
      <p:sp>
        <p:nvSpPr>
          <p:cNvPr id="266" name="Google Shape;266;p10"/>
          <p:cNvSpPr/>
          <p:nvPr/>
        </p:nvSpPr>
        <p:spPr>
          <a:xfrm>
            <a:off x="6788473" y="4758748"/>
            <a:ext cx="4827013" cy="1532577"/>
          </a:xfrm>
          <a:custGeom>
            <a:avLst/>
            <a:gdLst/>
            <a:ahLst/>
            <a:cxnLst/>
            <a:rect l="l" t="t" r="r" b="b"/>
            <a:pathLst>
              <a:path w="4827013" h="1532577" extrusionOk="0">
                <a:moveTo>
                  <a:pt x="0" y="0"/>
                </a:moveTo>
                <a:lnTo>
                  <a:pt x="4827013" y="0"/>
                </a:lnTo>
                <a:lnTo>
                  <a:pt x="4827013" y="1532576"/>
                </a:lnTo>
                <a:lnTo>
                  <a:pt x="0" y="1532576"/>
                </a:lnTo>
                <a:lnTo>
                  <a:pt x="0" y="0"/>
                </a:lnTo>
                <a:close/>
              </a:path>
            </a:pathLst>
          </a:custGeom>
          <a:blipFill rotWithShape="1">
            <a:blip r:embed="rId5">
              <a:alphaModFix/>
            </a:blip>
            <a:stretch>
              <a:fillRect/>
            </a:stretch>
          </a:blipFill>
          <a:ln>
            <a:noFill/>
          </a:ln>
        </p:spPr>
        <p:txBody>
          <a:bodyPr/>
          <a:lstStyle/>
          <a:p>
            <a:endParaRPr lang="id-ID"/>
          </a:p>
        </p:txBody>
      </p:sp>
      <p:sp>
        <p:nvSpPr>
          <p:cNvPr id="267" name="Google Shape;267;p10"/>
          <p:cNvSpPr/>
          <p:nvPr/>
        </p:nvSpPr>
        <p:spPr>
          <a:xfrm>
            <a:off x="5678235" y="4972663"/>
            <a:ext cx="1192708" cy="1104746"/>
          </a:xfrm>
          <a:custGeom>
            <a:avLst/>
            <a:gdLst/>
            <a:ahLst/>
            <a:cxnLst/>
            <a:rect l="l" t="t" r="r" b="b"/>
            <a:pathLst>
              <a:path w="1192708" h="1104746" extrusionOk="0">
                <a:moveTo>
                  <a:pt x="0" y="0"/>
                </a:moveTo>
                <a:lnTo>
                  <a:pt x="1192708" y="0"/>
                </a:lnTo>
                <a:lnTo>
                  <a:pt x="1192708" y="1104746"/>
                </a:lnTo>
                <a:lnTo>
                  <a:pt x="0" y="1104746"/>
                </a:lnTo>
                <a:lnTo>
                  <a:pt x="0" y="0"/>
                </a:lnTo>
                <a:close/>
              </a:path>
            </a:pathLst>
          </a:custGeom>
          <a:blipFill rotWithShape="1">
            <a:blip r:embed="rId6">
              <a:alphaModFix/>
            </a:blip>
            <a:stretch>
              <a:fillRect/>
            </a:stretch>
          </a:blipFill>
          <a:ln>
            <a:noFill/>
          </a:ln>
        </p:spPr>
        <p:txBody>
          <a:bodyPr/>
          <a:lstStyle/>
          <a:p>
            <a:endParaRPr lang="id-ID"/>
          </a:p>
        </p:txBody>
      </p:sp>
      <p:sp>
        <p:nvSpPr>
          <p:cNvPr id="268" name="Google Shape;268;p10"/>
          <p:cNvSpPr txBox="1"/>
          <p:nvPr/>
        </p:nvSpPr>
        <p:spPr>
          <a:xfrm>
            <a:off x="2076580" y="5008505"/>
            <a:ext cx="3655787" cy="1068904"/>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3093" b="1">
                <a:solidFill>
                  <a:srgbClr val="EBF6F2"/>
                </a:solidFill>
                <a:latin typeface="Open Sans"/>
                <a:ea typeface="Open Sans"/>
                <a:cs typeface="Open Sans"/>
                <a:sym typeface="Open Sans"/>
              </a:rPr>
              <a:t>Babak FInal CP &amp; Cisco Networking </a:t>
            </a:r>
            <a:endParaRPr/>
          </a:p>
        </p:txBody>
      </p:sp>
      <p:sp>
        <p:nvSpPr>
          <p:cNvPr id="269" name="Google Shape;269;p10"/>
          <p:cNvSpPr txBox="1"/>
          <p:nvPr/>
        </p:nvSpPr>
        <p:spPr>
          <a:xfrm>
            <a:off x="8009271" y="5221823"/>
            <a:ext cx="2385417" cy="523736"/>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3 Juni 2025</a:t>
            </a:r>
            <a:endParaRPr/>
          </a:p>
        </p:txBody>
      </p:sp>
      <p:sp>
        <p:nvSpPr>
          <p:cNvPr id="270" name="Google Shape;270;p10"/>
          <p:cNvSpPr/>
          <p:nvPr/>
        </p:nvSpPr>
        <p:spPr>
          <a:xfrm>
            <a:off x="11384407" y="4744013"/>
            <a:ext cx="4827013" cy="1532577"/>
          </a:xfrm>
          <a:custGeom>
            <a:avLst/>
            <a:gdLst/>
            <a:ahLst/>
            <a:cxnLst/>
            <a:rect l="l" t="t" r="r" b="b"/>
            <a:pathLst>
              <a:path w="4827013" h="1532577" extrusionOk="0">
                <a:moveTo>
                  <a:pt x="0" y="0"/>
                </a:moveTo>
                <a:lnTo>
                  <a:pt x="4827013" y="0"/>
                </a:lnTo>
                <a:lnTo>
                  <a:pt x="4827013" y="1532577"/>
                </a:lnTo>
                <a:lnTo>
                  <a:pt x="0" y="1532577"/>
                </a:lnTo>
                <a:lnTo>
                  <a:pt x="0" y="0"/>
                </a:lnTo>
                <a:close/>
              </a:path>
            </a:pathLst>
          </a:custGeom>
          <a:blipFill rotWithShape="1">
            <a:blip r:embed="rId5">
              <a:alphaModFix/>
            </a:blip>
            <a:stretch>
              <a:fillRect/>
            </a:stretch>
          </a:blipFill>
          <a:ln>
            <a:noFill/>
          </a:ln>
        </p:spPr>
        <p:txBody>
          <a:bodyPr/>
          <a:lstStyle/>
          <a:p>
            <a:endParaRPr lang="id-ID"/>
          </a:p>
        </p:txBody>
      </p:sp>
      <p:sp>
        <p:nvSpPr>
          <p:cNvPr id="271" name="Google Shape;271;p10"/>
          <p:cNvSpPr txBox="1"/>
          <p:nvPr/>
        </p:nvSpPr>
        <p:spPr>
          <a:xfrm>
            <a:off x="13114918" y="5185150"/>
            <a:ext cx="1365989" cy="523736"/>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Offline</a:t>
            </a:r>
            <a:endParaRPr/>
          </a:p>
        </p:txBody>
      </p:sp>
      <p:grpSp>
        <p:nvGrpSpPr>
          <p:cNvPr id="272" name="Google Shape;272;p10"/>
          <p:cNvGrpSpPr/>
          <p:nvPr/>
        </p:nvGrpSpPr>
        <p:grpSpPr>
          <a:xfrm>
            <a:off x="2076580" y="6500874"/>
            <a:ext cx="14134840" cy="1547312"/>
            <a:chOff x="0" y="0"/>
            <a:chExt cx="18846453" cy="2063082"/>
          </a:xfrm>
        </p:grpSpPr>
        <p:sp>
          <p:nvSpPr>
            <p:cNvPr id="273" name="Google Shape;273;p10"/>
            <p:cNvSpPr/>
            <p:nvPr/>
          </p:nvSpPr>
          <p:spPr>
            <a:xfrm>
              <a:off x="6282523" y="19646"/>
              <a:ext cx="6436018" cy="2043436"/>
            </a:xfrm>
            <a:custGeom>
              <a:avLst/>
              <a:gdLst/>
              <a:ahLst/>
              <a:cxnLst/>
              <a:rect l="l" t="t" r="r" b="b"/>
              <a:pathLst>
                <a:path w="6436018" h="2043436" extrusionOk="0">
                  <a:moveTo>
                    <a:pt x="0" y="0"/>
                  </a:moveTo>
                  <a:lnTo>
                    <a:pt x="6436017" y="0"/>
                  </a:lnTo>
                  <a:lnTo>
                    <a:pt x="6436017" y="2043435"/>
                  </a:lnTo>
                  <a:lnTo>
                    <a:pt x="0" y="2043435"/>
                  </a:lnTo>
                  <a:lnTo>
                    <a:pt x="0" y="0"/>
                  </a:lnTo>
                  <a:close/>
                </a:path>
              </a:pathLst>
            </a:custGeom>
            <a:blipFill rotWithShape="1">
              <a:blip r:embed="rId5">
                <a:alphaModFix/>
              </a:blip>
              <a:stretch>
                <a:fillRect/>
              </a:stretch>
            </a:blipFill>
            <a:ln>
              <a:noFill/>
            </a:ln>
          </p:spPr>
          <p:txBody>
            <a:bodyPr/>
            <a:lstStyle/>
            <a:p>
              <a:endParaRPr lang="id-ID"/>
            </a:p>
          </p:txBody>
        </p:sp>
        <p:sp>
          <p:nvSpPr>
            <p:cNvPr id="274" name="Google Shape;274;p10"/>
            <p:cNvSpPr/>
            <p:nvPr/>
          </p:nvSpPr>
          <p:spPr>
            <a:xfrm>
              <a:off x="4802206" y="304866"/>
              <a:ext cx="1590278" cy="1472995"/>
            </a:xfrm>
            <a:custGeom>
              <a:avLst/>
              <a:gdLst/>
              <a:ahLst/>
              <a:cxnLst/>
              <a:rect l="l" t="t" r="r" b="b"/>
              <a:pathLst>
                <a:path w="1590278" h="1472995" extrusionOk="0">
                  <a:moveTo>
                    <a:pt x="0" y="0"/>
                  </a:moveTo>
                  <a:lnTo>
                    <a:pt x="1590278" y="0"/>
                  </a:lnTo>
                  <a:lnTo>
                    <a:pt x="1590278" y="1472995"/>
                  </a:lnTo>
                  <a:lnTo>
                    <a:pt x="0" y="1472995"/>
                  </a:lnTo>
                  <a:lnTo>
                    <a:pt x="0" y="0"/>
                  </a:lnTo>
                  <a:close/>
                </a:path>
              </a:pathLst>
            </a:custGeom>
            <a:blipFill rotWithShape="1">
              <a:blip r:embed="rId6">
                <a:alphaModFix/>
              </a:blip>
              <a:stretch>
                <a:fillRect/>
              </a:stretch>
            </a:blipFill>
            <a:ln>
              <a:noFill/>
            </a:ln>
          </p:spPr>
          <p:txBody>
            <a:bodyPr/>
            <a:lstStyle/>
            <a:p>
              <a:endParaRPr lang="id-ID"/>
            </a:p>
          </p:txBody>
        </p:sp>
        <p:sp>
          <p:nvSpPr>
            <p:cNvPr id="275" name="Google Shape;275;p10"/>
            <p:cNvSpPr txBox="1"/>
            <p:nvPr/>
          </p:nvSpPr>
          <p:spPr>
            <a:xfrm>
              <a:off x="0" y="371706"/>
              <a:ext cx="4874382" cy="1406155"/>
            </a:xfrm>
            <a:prstGeom prst="rect">
              <a:avLst/>
            </a:prstGeom>
            <a:noFill/>
            <a:ln>
              <a:noFill/>
            </a:ln>
          </p:spPr>
          <p:txBody>
            <a:bodyPr spcFirstLastPara="1" wrap="square" lIns="0" tIns="0" rIns="0" bIns="0" anchor="t" anchorCtr="0">
              <a:spAutoFit/>
            </a:bodyPr>
            <a:lstStyle/>
            <a:p>
              <a:pPr marL="0" marR="0" lvl="0" indent="0" algn="l" rtl="0">
                <a:lnSpc>
                  <a:spcPct val="140025"/>
                </a:lnSpc>
                <a:spcBef>
                  <a:spcPts val="0"/>
                </a:spcBef>
                <a:spcAft>
                  <a:spcPts val="0"/>
                </a:spcAft>
                <a:buNone/>
              </a:pPr>
              <a:r>
                <a:rPr lang="en-US" sz="3093" b="1">
                  <a:solidFill>
                    <a:srgbClr val="EBF6F2"/>
                  </a:solidFill>
                  <a:latin typeface="Open Sans"/>
                  <a:ea typeface="Open Sans"/>
                  <a:cs typeface="Open Sans"/>
                  <a:sym typeface="Open Sans"/>
                </a:rPr>
                <a:t>Pengumuman Juara</a:t>
              </a:r>
              <a:endParaRPr/>
            </a:p>
          </p:txBody>
        </p:sp>
        <p:sp>
          <p:nvSpPr>
            <p:cNvPr id="276" name="Google Shape;276;p10"/>
            <p:cNvSpPr txBox="1"/>
            <p:nvPr/>
          </p:nvSpPr>
          <p:spPr>
            <a:xfrm>
              <a:off x="7910254" y="656130"/>
              <a:ext cx="3180555" cy="67926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4 Juni 2025</a:t>
              </a:r>
              <a:endParaRPr/>
            </a:p>
          </p:txBody>
        </p:sp>
        <p:sp>
          <p:nvSpPr>
            <p:cNvPr id="277" name="Google Shape;277;p10"/>
            <p:cNvSpPr/>
            <p:nvPr/>
          </p:nvSpPr>
          <p:spPr>
            <a:xfrm>
              <a:off x="12410435" y="0"/>
              <a:ext cx="6436018" cy="2043436"/>
            </a:xfrm>
            <a:custGeom>
              <a:avLst/>
              <a:gdLst/>
              <a:ahLst/>
              <a:cxnLst/>
              <a:rect l="l" t="t" r="r" b="b"/>
              <a:pathLst>
                <a:path w="6436018" h="2043436" extrusionOk="0">
                  <a:moveTo>
                    <a:pt x="0" y="0"/>
                  </a:moveTo>
                  <a:lnTo>
                    <a:pt x="6436017" y="0"/>
                  </a:lnTo>
                  <a:lnTo>
                    <a:pt x="6436017" y="2043436"/>
                  </a:lnTo>
                  <a:lnTo>
                    <a:pt x="0" y="2043436"/>
                  </a:lnTo>
                  <a:lnTo>
                    <a:pt x="0" y="0"/>
                  </a:lnTo>
                  <a:close/>
                </a:path>
              </a:pathLst>
            </a:custGeom>
            <a:blipFill rotWithShape="1">
              <a:blip r:embed="rId5">
                <a:alphaModFix/>
              </a:blip>
              <a:stretch>
                <a:fillRect/>
              </a:stretch>
            </a:blipFill>
            <a:ln>
              <a:noFill/>
            </a:ln>
          </p:spPr>
          <p:txBody>
            <a:bodyPr/>
            <a:lstStyle/>
            <a:p>
              <a:endParaRPr lang="id-ID"/>
            </a:p>
          </p:txBody>
        </p:sp>
        <p:sp>
          <p:nvSpPr>
            <p:cNvPr id="278" name="Google Shape;278;p10"/>
            <p:cNvSpPr txBox="1"/>
            <p:nvPr/>
          </p:nvSpPr>
          <p:spPr>
            <a:xfrm>
              <a:off x="14717784" y="607232"/>
              <a:ext cx="1821319" cy="679265"/>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3093" b="1">
                  <a:solidFill>
                    <a:srgbClr val="EBF6F2"/>
                  </a:solidFill>
                  <a:latin typeface="Open Sans"/>
                  <a:ea typeface="Open Sans"/>
                  <a:cs typeface="Open Sans"/>
                  <a:sym typeface="Open Sans"/>
                </a:rPr>
                <a:t>Hybrid</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84" name="Google Shape;284;p11"/>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85" name="Google Shape;285;p11"/>
          <p:cNvSpPr txBox="1"/>
          <p:nvPr/>
        </p:nvSpPr>
        <p:spPr>
          <a:xfrm>
            <a:off x="5688954" y="2497454"/>
            <a:ext cx="6910090" cy="1276351"/>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66C4"/>
                </a:solidFill>
                <a:latin typeface="Open Sans"/>
                <a:ea typeface="Open Sans"/>
                <a:cs typeface="Open Sans"/>
                <a:sym typeface="Open Sans"/>
              </a:rPr>
              <a:t>BABAK FINAL</a:t>
            </a:r>
            <a:endParaRPr/>
          </a:p>
        </p:txBody>
      </p:sp>
      <p:sp>
        <p:nvSpPr>
          <p:cNvPr id="286" name="Google Shape;286;p11"/>
          <p:cNvSpPr txBox="1"/>
          <p:nvPr/>
        </p:nvSpPr>
        <p:spPr>
          <a:xfrm>
            <a:off x="5305350" y="5171440"/>
            <a:ext cx="7677299" cy="2600326"/>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FFFF"/>
                </a:solidFill>
                <a:latin typeface="Open Sans"/>
                <a:ea typeface="Open Sans"/>
                <a:cs typeface="Open Sans"/>
                <a:sym typeface="Open Sans"/>
              </a:rPr>
              <a:t>3 JUNI 2025</a:t>
            </a:r>
            <a:endParaRPr/>
          </a:p>
          <a:p>
            <a:pPr marL="0" marR="0" lvl="0" indent="0" algn="ctr" rtl="0">
              <a:lnSpc>
                <a:spcPct val="140005"/>
              </a:lnSpc>
              <a:spcBef>
                <a:spcPts val="0"/>
              </a:spcBef>
              <a:spcAft>
                <a:spcPts val="0"/>
              </a:spcAft>
              <a:buNone/>
            </a:pPr>
            <a:r>
              <a:rPr lang="en-US" sz="7499" b="1">
                <a:solidFill>
                  <a:srgbClr val="FFFFFF"/>
                </a:solidFill>
                <a:latin typeface="Open Sans"/>
                <a:ea typeface="Open Sans"/>
                <a:cs typeface="Open Sans"/>
                <a:sym typeface="Open Sans"/>
              </a:rPr>
              <a:t>UNJ KAMPUS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3"/>
          <p:cNvSpPr/>
          <p:nvPr/>
        </p:nvSpPr>
        <p:spPr>
          <a:xfrm>
            <a:off x="0" y="-1309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a:lstStyle/>
          <a:p>
            <a:endParaRPr lang="id-ID"/>
          </a:p>
        </p:txBody>
      </p:sp>
      <p:grpSp>
        <p:nvGrpSpPr>
          <p:cNvPr id="132" name="Google Shape;132;p3"/>
          <p:cNvGrpSpPr/>
          <p:nvPr/>
        </p:nvGrpSpPr>
        <p:grpSpPr>
          <a:xfrm>
            <a:off x="3185371" y="386788"/>
            <a:ext cx="3197064" cy="1133962"/>
            <a:chOff x="0" y="-199817"/>
            <a:chExt cx="4262752" cy="1511951"/>
          </a:xfrm>
        </p:grpSpPr>
        <p:grpSp>
          <p:nvGrpSpPr>
            <p:cNvPr id="133" name="Google Shape;133;p3"/>
            <p:cNvGrpSpPr/>
            <p:nvPr/>
          </p:nvGrpSpPr>
          <p:grpSpPr>
            <a:xfrm>
              <a:off x="0" y="-199817"/>
              <a:ext cx="4262752" cy="1511951"/>
              <a:chOff x="0" y="-38100"/>
              <a:chExt cx="812800" cy="288291"/>
            </a:xfrm>
          </p:grpSpPr>
          <p:sp>
            <p:nvSpPr>
              <p:cNvPr id="134" name="Google Shape;134;p3"/>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3"/>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37" name="Google Shape;137;p3"/>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38" name="Google Shape;138;p3"/>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39" name="Google Shape;139;p3"/>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40" name="Google Shape;140;p3"/>
          <p:cNvGrpSpPr/>
          <p:nvPr/>
        </p:nvGrpSpPr>
        <p:grpSpPr>
          <a:xfrm>
            <a:off x="12062210" y="386788"/>
            <a:ext cx="2261856" cy="1133962"/>
            <a:chOff x="0" y="-199817"/>
            <a:chExt cx="3015808" cy="1511951"/>
          </a:xfrm>
        </p:grpSpPr>
        <p:sp>
          <p:nvSpPr>
            <p:cNvPr id="141" name="Google Shape;141;p3"/>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42" name="Google Shape;142;p3"/>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43" name="Google Shape;143;p3"/>
            <p:cNvGrpSpPr/>
            <p:nvPr/>
          </p:nvGrpSpPr>
          <p:grpSpPr>
            <a:xfrm>
              <a:off x="0" y="-199817"/>
              <a:ext cx="3015808" cy="1511951"/>
              <a:chOff x="0" y="-38100"/>
              <a:chExt cx="575039" cy="288291"/>
            </a:xfrm>
          </p:grpSpPr>
          <p:sp>
            <p:nvSpPr>
              <p:cNvPr id="144" name="Google Shape;144;p3"/>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47" name="Google Shape;147;p3"/>
          <p:cNvSpPr txBox="1"/>
          <p:nvPr/>
        </p:nvSpPr>
        <p:spPr>
          <a:xfrm>
            <a:off x="1201821" y="828652"/>
            <a:ext cx="2612924" cy="2585323"/>
          </a:xfrm>
          <a:prstGeom prst="rect">
            <a:avLst/>
          </a:prstGeom>
          <a:noFill/>
          <a:ln>
            <a:noFill/>
          </a:ln>
        </p:spPr>
        <p:txBody>
          <a:bodyPr spcFirstLastPara="1" wrap="square" lIns="0" tIns="0" rIns="0" bIns="0" anchor="t" anchorCtr="0">
            <a:spAutoFit/>
          </a:bodyPr>
          <a:lstStyle/>
          <a:p>
            <a:pPr marL="0" marR="0" lvl="0" indent="0" algn="ctr" rtl="0">
              <a:lnSpc>
                <a:spcPct val="335780"/>
              </a:lnSpc>
              <a:spcBef>
                <a:spcPts val="0"/>
              </a:spcBef>
              <a:spcAft>
                <a:spcPts val="0"/>
              </a:spcAft>
              <a:buNone/>
            </a:pPr>
            <a:r>
              <a:rPr lang="id-ID" sz="5000" dirty="0" err="1">
                <a:solidFill>
                  <a:srgbClr val="FF66C4"/>
                </a:solidFill>
              </a:rPr>
              <a:t>C</a:t>
            </a:r>
            <a:r>
              <a:rPr lang="id-ID" sz="5000" dirty="0" err="1">
                <a:solidFill>
                  <a:srgbClr val="FF66C4"/>
                </a:solidFill>
                <a:latin typeface="Arial"/>
                <a:ea typeface="Arial"/>
                <a:cs typeface="Arial"/>
                <a:sym typeface="Arial"/>
              </a:rPr>
              <a:t>ase</a:t>
            </a:r>
            <a:r>
              <a:rPr lang="id-ID" sz="5000" dirty="0">
                <a:solidFill>
                  <a:srgbClr val="FF66C4"/>
                </a:solidFill>
                <a:latin typeface="Arial"/>
                <a:ea typeface="Arial"/>
                <a:cs typeface="Arial"/>
                <a:sym typeface="Arial"/>
              </a:rPr>
              <a:t> </a:t>
            </a:r>
            <a:r>
              <a:rPr lang="en-US" sz="5000" dirty="0">
                <a:solidFill>
                  <a:srgbClr val="FF66C4"/>
                </a:solidFill>
                <a:latin typeface="Arial"/>
                <a:ea typeface="Arial"/>
                <a:cs typeface="Arial"/>
                <a:sym typeface="Arial"/>
              </a:rPr>
              <a:t>1</a:t>
            </a:r>
            <a:endParaRPr dirty="0"/>
          </a:p>
        </p:txBody>
      </p:sp>
      <p:sp>
        <p:nvSpPr>
          <p:cNvPr id="148" name="Google Shape;148;p3"/>
          <p:cNvSpPr txBox="1"/>
          <p:nvPr/>
        </p:nvSpPr>
        <p:spPr>
          <a:xfrm>
            <a:off x="1281176" y="2940434"/>
            <a:ext cx="16326885" cy="993221"/>
          </a:xfrm>
          <a:prstGeom prst="rect">
            <a:avLst/>
          </a:prstGeom>
          <a:noFill/>
          <a:ln>
            <a:noFill/>
          </a:ln>
        </p:spPr>
        <p:txBody>
          <a:bodyPr spcFirstLastPara="1" wrap="square" lIns="0" tIns="0" rIns="0" bIns="0" anchor="t" anchorCtr="0">
            <a:spAutoFit/>
          </a:bodyPr>
          <a:lstStyle/>
          <a:p>
            <a:pPr marL="248874" marR="0" lvl="1" indent="0" algn="l" rtl="0">
              <a:lnSpc>
                <a:spcPct val="140000"/>
              </a:lnSpc>
              <a:spcBef>
                <a:spcPts val="0"/>
              </a:spcBef>
              <a:spcAft>
                <a:spcPts val="0"/>
              </a:spcAft>
              <a:buNone/>
            </a:pPr>
            <a:r>
              <a:rPr lang="en-US" sz="2305" b="1" i="0" u="none" strike="noStrike" cap="none" dirty="0">
                <a:solidFill>
                  <a:srgbClr val="FFFFFF"/>
                </a:solidFill>
                <a:latin typeface="Open Sans"/>
                <a:ea typeface="Open Sans"/>
                <a:cs typeface="Open Sans"/>
                <a:sym typeface="Open Sans"/>
              </a:rPr>
              <a:t>There is a problem with the VOICE networks. Somehow all IP Phone does not call each</a:t>
            </a:r>
            <a:r>
              <a:rPr lang="id-ID" sz="2305" b="1" i="0" u="none" strike="noStrike" cap="none" dirty="0">
                <a:solidFill>
                  <a:srgbClr val="FFFFFF"/>
                </a:solidFill>
                <a:latin typeface="Open Sans"/>
                <a:ea typeface="Open Sans"/>
                <a:cs typeface="Open Sans"/>
                <a:sym typeface="Open Sans"/>
              </a:rPr>
              <a:t> </a:t>
            </a:r>
            <a:r>
              <a:rPr lang="en-US" sz="2305" b="1" i="0" u="none" strike="noStrike" cap="none" dirty="0">
                <a:solidFill>
                  <a:srgbClr val="FFFFFF"/>
                </a:solidFill>
                <a:latin typeface="Open Sans"/>
                <a:ea typeface="Open Sans"/>
                <a:cs typeface="Open Sans"/>
                <a:sym typeface="Open Sans"/>
              </a:rPr>
              <a:t>other it's better to check right now, what happened, and fix it.</a:t>
            </a:r>
            <a:endParaRPr lang="en-US" dirty="0"/>
          </a:p>
        </p:txBody>
      </p:sp>
      <p:sp>
        <p:nvSpPr>
          <p:cNvPr id="149" name="Google Shape;149;p3"/>
          <p:cNvSpPr txBox="1"/>
          <p:nvPr/>
        </p:nvSpPr>
        <p:spPr>
          <a:xfrm>
            <a:off x="1251539" y="4047368"/>
            <a:ext cx="8467974" cy="49859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en-US" sz="3600" b="1" i="0" u="none" strike="noStrike" cap="none" dirty="0" err="1">
                <a:solidFill>
                  <a:srgbClr val="92D050"/>
                </a:solidFill>
                <a:latin typeface="Open Sans"/>
                <a:ea typeface="Open Sans"/>
                <a:cs typeface="Open Sans"/>
                <a:sym typeface="Open Sans"/>
              </a:rPr>
              <a:t>Penyelesaian</a:t>
            </a:r>
            <a:endParaRPr sz="2305" b="1" i="0" u="none" strike="noStrike" cap="none" dirty="0">
              <a:solidFill>
                <a:srgbClr val="92D050"/>
              </a:solidFill>
              <a:latin typeface="Open Sans"/>
              <a:ea typeface="Open Sans"/>
              <a:cs typeface="Open Sans"/>
              <a:sym typeface="Open Sans"/>
            </a:endParaRPr>
          </a:p>
        </p:txBody>
      </p:sp>
      <p:sp>
        <p:nvSpPr>
          <p:cNvPr id="150" name="Google Shape;150;p3"/>
          <p:cNvSpPr txBox="1"/>
          <p:nvPr/>
        </p:nvSpPr>
        <p:spPr>
          <a:xfrm>
            <a:off x="1201822" y="4699158"/>
            <a:ext cx="16406240" cy="4034951"/>
          </a:xfrm>
          <a:prstGeom prst="rect">
            <a:avLst/>
          </a:prstGeom>
          <a:noFill/>
          <a:ln>
            <a:noFill/>
          </a:ln>
        </p:spPr>
        <p:txBody>
          <a:bodyPr spcFirstLastPara="1" wrap="square" lIns="0" tIns="0" rIns="0" bIns="0" anchor="t" anchorCtr="0">
            <a:spAutoFit/>
          </a:bodyPr>
          <a:lstStyle/>
          <a:p>
            <a:pPr marL="248874" marR="0" lvl="1" indent="0" algn="l" rtl="0">
              <a:lnSpc>
                <a:spcPct val="115250"/>
              </a:lnSpc>
              <a:spcBef>
                <a:spcPts val="0"/>
              </a:spcBef>
              <a:spcAft>
                <a:spcPts val="0"/>
              </a:spcAft>
              <a:buNone/>
            </a:pPr>
            <a:r>
              <a:rPr lang="id-ID" sz="2800" b="1" i="0" u="none" strike="noStrike" cap="none" dirty="0">
                <a:solidFill>
                  <a:srgbClr val="FFFFFF"/>
                </a:solidFill>
                <a:latin typeface="Open Sans"/>
                <a:ea typeface="Open Sans"/>
                <a:cs typeface="Open Sans"/>
                <a:sym typeface="Open Sans"/>
              </a:rPr>
              <a:t>Terdapat masalah pada VOICE </a:t>
            </a:r>
            <a:r>
              <a:rPr lang="id-ID" sz="2800" b="1" i="0" u="none" strike="noStrike" cap="none" dirty="0" err="1">
                <a:solidFill>
                  <a:srgbClr val="FFFFFF"/>
                </a:solidFill>
                <a:latin typeface="Open Sans"/>
                <a:ea typeface="Open Sans"/>
                <a:cs typeface="Open Sans"/>
                <a:sym typeface="Open Sans"/>
              </a:rPr>
              <a:t>networks</a:t>
            </a:r>
            <a:r>
              <a:rPr lang="id-ID" sz="2800" b="1" dirty="0">
                <a:solidFill>
                  <a:srgbClr val="FFFFFF"/>
                </a:solidFill>
                <a:latin typeface="Open Sans"/>
                <a:ea typeface="Open Sans"/>
                <a:cs typeface="Open Sans"/>
                <a:sym typeface="Open Sans"/>
              </a:rPr>
              <a:t>. </a:t>
            </a:r>
            <a:r>
              <a:rPr lang="id-ID" sz="2800" b="1" dirty="0" err="1">
                <a:solidFill>
                  <a:srgbClr val="FFFFFF"/>
                </a:solidFill>
                <a:latin typeface="Open Sans"/>
                <a:ea typeface="Open Sans"/>
                <a:cs typeface="Open Sans"/>
                <a:sym typeface="Open Sans"/>
              </a:rPr>
              <a:t>Ip</a:t>
            </a:r>
            <a:r>
              <a:rPr lang="id-ID" sz="2800" b="1" dirty="0">
                <a:solidFill>
                  <a:srgbClr val="FFFFFF"/>
                </a:solidFill>
                <a:latin typeface="Open Sans"/>
                <a:ea typeface="Open Sans"/>
                <a:cs typeface="Open Sans"/>
                <a:sym typeface="Open Sans"/>
              </a:rPr>
              <a:t> </a:t>
            </a:r>
            <a:r>
              <a:rPr lang="id-ID" sz="2800" b="1" dirty="0" err="1">
                <a:solidFill>
                  <a:srgbClr val="FFFFFF"/>
                </a:solidFill>
                <a:latin typeface="Open Sans"/>
                <a:ea typeface="Open Sans"/>
                <a:cs typeface="Open Sans"/>
                <a:sym typeface="Open Sans"/>
              </a:rPr>
              <a:t>phone</a:t>
            </a:r>
            <a:r>
              <a:rPr lang="id-ID" sz="2800" b="1" dirty="0">
                <a:solidFill>
                  <a:srgbClr val="FFFFFF"/>
                </a:solidFill>
                <a:latin typeface="Open Sans"/>
                <a:ea typeface="Open Sans"/>
                <a:cs typeface="Open Sans"/>
                <a:sym typeface="Open Sans"/>
              </a:rPr>
              <a:t> tidak bisa mendapatkan dial </a:t>
            </a:r>
            <a:r>
              <a:rPr lang="id-ID" sz="2800" b="1" dirty="0" err="1">
                <a:solidFill>
                  <a:srgbClr val="FFFFFF"/>
                </a:solidFill>
                <a:latin typeface="Open Sans"/>
                <a:ea typeface="Open Sans"/>
                <a:cs typeface="Open Sans"/>
                <a:sym typeface="Open Sans"/>
              </a:rPr>
              <a:t>number</a:t>
            </a:r>
            <a:r>
              <a:rPr lang="id-ID" sz="2800" b="1" dirty="0">
                <a:solidFill>
                  <a:srgbClr val="FFFFFF"/>
                </a:solidFill>
                <a:latin typeface="Open Sans"/>
                <a:ea typeface="Open Sans"/>
                <a:cs typeface="Open Sans"/>
                <a:sym typeface="Open Sans"/>
              </a:rPr>
              <a:t>. </a:t>
            </a:r>
          </a:p>
          <a:p>
            <a:pPr marL="248874" marR="0" lvl="1" indent="0" algn="l" rtl="0">
              <a:lnSpc>
                <a:spcPct val="115250"/>
              </a:lnSpc>
              <a:spcBef>
                <a:spcPts val="0"/>
              </a:spcBef>
              <a:spcAft>
                <a:spcPts val="0"/>
              </a:spcAft>
              <a:buNone/>
            </a:pPr>
            <a:endParaRPr lang="id-ID" sz="2800" b="1" dirty="0">
              <a:solidFill>
                <a:srgbClr val="FFFFFF"/>
              </a:solidFill>
              <a:latin typeface="Open Sans"/>
              <a:ea typeface="Open Sans"/>
              <a:cs typeface="Open Sans"/>
              <a:sym typeface="Open Sans"/>
            </a:endParaRPr>
          </a:p>
          <a:p>
            <a:pPr marL="248874" marR="0" lvl="1" indent="0" algn="l" rtl="0">
              <a:lnSpc>
                <a:spcPct val="115250"/>
              </a:lnSpc>
              <a:spcBef>
                <a:spcPts val="0"/>
              </a:spcBef>
              <a:spcAft>
                <a:spcPts val="0"/>
              </a:spcAft>
              <a:buNone/>
            </a:pPr>
            <a:r>
              <a:rPr lang="id-ID" sz="2800" b="1" dirty="0">
                <a:solidFill>
                  <a:schemeClr val="tx2">
                    <a:lumMod val="90000"/>
                  </a:schemeClr>
                </a:solidFill>
                <a:latin typeface="Open Sans"/>
                <a:ea typeface="Open Sans"/>
                <a:cs typeface="Open Sans"/>
                <a:sym typeface="Open Sans"/>
              </a:rPr>
              <a:t>Berikut konfigurasi yang harus diperbaiki:</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Memperbaiki </a:t>
            </a:r>
            <a:r>
              <a:rPr lang="id-ID" sz="2400" b="1" dirty="0" err="1">
                <a:solidFill>
                  <a:srgbClr val="FFFFFF"/>
                </a:solidFill>
                <a:latin typeface="Open Sans"/>
                <a:ea typeface="Open Sans"/>
                <a:cs typeface="Open Sans"/>
                <a:sym typeface="Open Sans"/>
              </a:rPr>
              <a:t>dhcp</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pool</a:t>
            </a:r>
            <a:r>
              <a:rPr lang="id-ID" sz="2400" b="1" dirty="0">
                <a:solidFill>
                  <a:srgbClr val="FFFFFF"/>
                </a:solidFill>
                <a:latin typeface="Open Sans"/>
                <a:ea typeface="Open Sans"/>
                <a:cs typeface="Open Sans"/>
                <a:sym typeface="Open Sans"/>
              </a:rPr>
              <a:t> VOICE-NETWORKS di TELEPHONY SERVICE. Karena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route</a:t>
            </a:r>
            <a:r>
              <a:rPr lang="id-ID" sz="2400" b="1" dirty="0">
                <a:solidFill>
                  <a:srgbClr val="FFFFFF"/>
                </a:solidFill>
                <a:latin typeface="Open Sans"/>
                <a:ea typeface="Open Sans"/>
                <a:cs typeface="Open Sans"/>
                <a:sym typeface="Open Sans"/>
              </a:rPr>
              <a:t>, dan </a:t>
            </a:r>
            <a:r>
              <a:rPr lang="id-ID" sz="2400" b="1" dirty="0" err="1">
                <a:solidFill>
                  <a:srgbClr val="FFFFFF"/>
                </a:solidFill>
                <a:latin typeface="Open Sans"/>
                <a:ea typeface="Open Sans"/>
                <a:cs typeface="Open Sans"/>
                <a:sym typeface="Open Sans"/>
              </a:rPr>
              <a:t>ip</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option</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nya</a:t>
            </a:r>
            <a:r>
              <a:rPr lang="id-ID" sz="2400" b="1" dirty="0">
                <a:solidFill>
                  <a:srgbClr val="FFFFFF"/>
                </a:solidFill>
                <a:latin typeface="Open Sans"/>
                <a:ea typeface="Open Sans"/>
                <a:cs typeface="Open Sans"/>
                <a:sym typeface="Open Sans"/>
              </a:rPr>
              <a:t> tidak sesuai</a:t>
            </a:r>
            <a:endParaRPr lang="id-ID" sz="2400" b="1" i="0" u="none" strike="noStrike" cap="none" dirty="0">
              <a:solidFill>
                <a:srgbClr val="FFFFFF"/>
              </a:solidFill>
              <a:latin typeface="Open Sans"/>
              <a:ea typeface="Open Sans"/>
              <a:cs typeface="Open Sans"/>
              <a:sym typeface="Open Sans"/>
            </a:endParaRPr>
          </a:p>
          <a:p>
            <a:pPr marL="248874" marR="0" lvl="1" indent="0" algn="l" rtl="0">
              <a:lnSpc>
                <a:spcPct val="115250"/>
              </a:lnSpc>
              <a:spcBef>
                <a:spcPts val="0"/>
              </a:spcBef>
              <a:spcAft>
                <a:spcPts val="0"/>
              </a:spcAft>
              <a:buNone/>
            </a:pPr>
            <a:r>
              <a:rPr lang="id-ID" sz="2400" b="1" dirty="0">
                <a:solidFill>
                  <a:srgbClr val="FFFFFF"/>
                </a:solidFill>
                <a:latin typeface="Open Sans"/>
                <a:ea typeface="Open Sans"/>
                <a:cs typeface="Open Sans"/>
                <a:sym typeface="Open Sans"/>
              </a:rPr>
              <a:t>- Memperbaiki konfigurasi </a:t>
            </a:r>
            <a:r>
              <a:rPr lang="id-ID" sz="2400" b="1" dirty="0" err="1">
                <a:solidFill>
                  <a:srgbClr val="FFFFFF"/>
                </a:solidFill>
                <a:latin typeface="Open Sans"/>
                <a:ea typeface="Open Sans"/>
                <a:cs typeface="Open Sans"/>
                <a:sym typeface="Open Sans"/>
              </a:rPr>
              <a:t>telepony</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service</a:t>
            </a:r>
            <a:r>
              <a:rPr lang="id-ID" sz="2400" b="1" dirty="0">
                <a:solidFill>
                  <a:srgbClr val="FFFFFF"/>
                </a:solidFill>
                <a:latin typeface="Open Sans"/>
                <a:ea typeface="Open Sans"/>
                <a:cs typeface="Open Sans"/>
                <a:sym typeface="Open Sans"/>
              </a:rPr>
              <a:t> di bagian </a:t>
            </a:r>
            <a:r>
              <a:rPr lang="id-ID" sz="2400" b="1" dirty="0" err="1">
                <a:solidFill>
                  <a:srgbClr val="FFFFFF"/>
                </a:solidFill>
                <a:latin typeface="Open Sans"/>
                <a:ea typeface="Open Sans"/>
                <a:cs typeface="Open Sans"/>
                <a:sym typeface="Open Sans"/>
              </a:rPr>
              <a:t>max-ephone</a:t>
            </a:r>
            <a:r>
              <a:rPr lang="id-ID" sz="2400" b="1" dirty="0">
                <a:solidFill>
                  <a:srgbClr val="FFFFFF"/>
                </a:solidFill>
                <a:latin typeface="Open Sans"/>
                <a:ea typeface="Open Sans"/>
                <a:cs typeface="Open Sans"/>
                <a:sym typeface="Open Sans"/>
              </a:rPr>
              <a:t>, dan auto </a:t>
            </a:r>
            <a:r>
              <a:rPr lang="id-ID" sz="2400" b="1" dirty="0" err="1">
                <a:solidFill>
                  <a:srgbClr val="FFFFFF"/>
                </a:solidFill>
                <a:latin typeface="Open Sans"/>
                <a:ea typeface="Open Sans"/>
                <a:cs typeface="Open Sans"/>
                <a:sym typeface="Open Sans"/>
              </a:rPr>
              <a:t>assign</a:t>
            </a:r>
            <a:r>
              <a:rPr lang="id-ID" sz="2400" b="1" dirty="0">
                <a:solidFill>
                  <a:srgbClr val="FFFFFF"/>
                </a:solidFill>
                <a:latin typeface="Open Sans"/>
                <a:ea typeface="Open Sans"/>
                <a:cs typeface="Open Sans"/>
                <a:sym typeface="Open Sans"/>
              </a:rPr>
              <a:t> harus sama atau lebih jumlah </a:t>
            </a:r>
            <a:r>
              <a:rPr lang="id-ID" sz="2400" b="1" dirty="0" err="1">
                <a:solidFill>
                  <a:srgbClr val="FFFFFF"/>
                </a:solidFill>
                <a:latin typeface="Open Sans"/>
                <a:ea typeface="Open Sans"/>
                <a:cs typeface="Open Sans"/>
                <a:sym typeface="Open Sans"/>
              </a:rPr>
              <a:t>ip</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phone</a:t>
            </a:r>
            <a:endParaRPr lang="id-ID" sz="2400" b="1" dirty="0">
              <a:solidFill>
                <a:srgbClr val="FFFFFF"/>
              </a:solidFill>
              <a:latin typeface="Open Sans"/>
              <a:ea typeface="Open Sans"/>
              <a:cs typeface="Open Sans"/>
              <a:sym typeface="Open Sans"/>
            </a:endParaRP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Mengaktifkan mode </a:t>
            </a:r>
            <a:r>
              <a:rPr lang="id-ID" sz="2400" b="1" dirty="0" err="1">
                <a:solidFill>
                  <a:srgbClr val="FFFFFF"/>
                </a:solidFill>
                <a:latin typeface="Open Sans"/>
                <a:ea typeface="Open Sans"/>
                <a:cs typeface="Open Sans"/>
                <a:sym typeface="Open Sans"/>
              </a:rPr>
              <a:t>trunk</a:t>
            </a:r>
            <a:r>
              <a:rPr lang="id-ID" sz="2400" b="1" dirty="0">
                <a:solidFill>
                  <a:srgbClr val="FFFFFF"/>
                </a:solidFill>
                <a:latin typeface="Open Sans"/>
                <a:ea typeface="Open Sans"/>
                <a:cs typeface="Open Sans"/>
                <a:sym typeface="Open Sans"/>
              </a:rPr>
              <a:t> di SW-VOICE pada </a:t>
            </a:r>
            <a:r>
              <a:rPr lang="id-ID" sz="2400" b="1" dirty="0" err="1">
                <a:solidFill>
                  <a:srgbClr val="FFFFFF"/>
                </a:solidFill>
                <a:latin typeface="Open Sans"/>
                <a:ea typeface="Open Sans"/>
                <a:cs typeface="Open Sans"/>
                <a:sym typeface="Open Sans"/>
              </a:rPr>
              <a:t>gig</a:t>
            </a:r>
            <a:r>
              <a:rPr lang="id-ID" sz="2400" b="1" dirty="0">
                <a:solidFill>
                  <a:srgbClr val="FFFFFF"/>
                </a:solidFill>
                <a:latin typeface="Open Sans"/>
                <a:ea typeface="Open Sans"/>
                <a:cs typeface="Open Sans"/>
                <a:sym typeface="Open Sans"/>
              </a:rPr>
              <a:t> 0/1</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Menghapus </a:t>
            </a:r>
            <a:r>
              <a:rPr lang="id-ID" sz="2400" b="1" dirty="0" err="1">
                <a:solidFill>
                  <a:srgbClr val="FFFFFF"/>
                </a:solidFill>
                <a:latin typeface="Open Sans"/>
                <a:ea typeface="Open Sans"/>
                <a:cs typeface="Open Sans"/>
                <a:sym typeface="Open Sans"/>
              </a:rPr>
              <a:t>sw</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acc</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vl</a:t>
            </a:r>
            <a:r>
              <a:rPr lang="id-ID" sz="2400" b="1" dirty="0">
                <a:solidFill>
                  <a:srgbClr val="FFFFFF"/>
                </a:solidFill>
                <a:latin typeface="Open Sans"/>
                <a:ea typeface="Open Sans"/>
                <a:cs typeface="Open Sans"/>
                <a:sym typeface="Open Sans"/>
              </a:rPr>
              <a:t> 100 dan mengubah menjadi </a:t>
            </a:r>
            <a:r>
              <a:rPr lang="id-ID" sz="2400" b="1" dirty="0" err="1">
                <a:solidFill>
                  <a:srgbClr val="FFFFFF"/>
                </a:solidFill>
                <a:latin typeface="Open Sans"/>
                <a:ea typeface="Open Sans"/>
                <a:cs typeface="Open Sans"/>
                <a:sym typeface="Open Sans"/>
              </a:rPr>
              <a:t>sw</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voice</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vlan</a:t>
            </a:r>
            <a:r>
              <a:rPr lang="id-ID" sz="2400" b="1" dirty="0">
                <a:solidFill>
                  <a:srgbClr val="FFFFFF"/>
                </a:solidFill>
                <a:latin typeface="Open Sans"/>
                <a:ea typeface="Open Sans"/>
                <a:cs typeface="Open Sans"/>
                <a:sym typeface="Open Sans"/>
              </a:rPr>
              <a:t> 100 pada SW-VOICE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92" name="Google Shape;292;p12"/>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293" name="Google Shape;293;p12"/>
          <p:cNvSpPr txBox="1"/>
          <p:nvPr/>
        </p:nvSpPr>
        <p:spPr>
          <a:xfrm>
            <a:off x="3543002" y="4396914"/>
            <a:ext cx="11201995" cy="1276351"/>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66C4"/>
                </a:solidFill>
                <a:latin typeface="Open Sans"/>
                <a:ea typeface="Open Sans"/>
                <a:cs typeface="Open Sans"/>
                <a:sym typeface="Open Sans"/>
              </a:rPr>
              <a:t>DETAIL PERLOMBAAN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299" name="Google Shape;299;p13"/>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00" name="Google Shape;300;p13"/>
          <p:cNvSpPr txBox="1"/>
          <p:nvPr/>
        </p:nvSpPr>
        <p:spPr>
          <a:xfrm>
            <a:off x="3356000" y="1178332"/>
            <a:ext cx="11576000"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ABOUT CISCO NETWORKING</a:t>
            </a:r>
            <a:endParaRPr/>
          </a:p>
        </p:txBody>
      </p:sp>
      <p:sp>
        <p:nvSpPr>
          <p:cNvPr id="301" name="Google Shape;301;p13"/>
          <p:cNvSpPr/>
          <p:nvPr/>
        </p:nvSpPr>
        <p:spPr>
          <a:xfrm>
            <a:off x="1457672" y="2692846"/>
            <a:ext cx="15372656" cy="5657295"/>
          </a:xfrm>
          <a:custGeom>
            <a:avLst/>
            <a:gdLst/>
            <a:ahLst/>
            <a:cxnLst/>
            <a:rect l="l" t="t" r="r" b="b"/>
            <a:pathLst>
              <a:path w="15372656" h="5657295" extrusionOk="0">
                <a:moveTo>
                  <a:pt x="0" y="0"/>
                </a:moveTo>
                <a:lnTo>
                  <a:pt x="15372656" y="0"/>
                </a:lnTo>
                <a:lnTo>
                  <a:pt x="15372656" y="5657295"/>
                </a:lnTo>
                <a:lnTo>
                  <a:pt x="0" y="5657295"/>
                </a:lnTo>
                <a:lnTo>
                  <a:pt x="0" y="0"/>
                </a:lnTo>
                <a:close/>
              </a:path>
            </a:pathLst>
          </a:custGeom>
          <a:blipFill rotWithShape="1">
            <a:blip r:embed="rId5">
              <a:alphaModFix amt="28000"/>
            </a:blip>
            <a:stretch>
              <a:fillRect r="-2027" b="-43155"/>
            </a:stretch>
          </a:blipFill>
          <a:ln>
            <a:noFill/>
          </a:ln>
        </p:spPr>
        <p:txBody>
          <a:bodyPr/>
          <a:lstStyle/>
          <a:p>
            <a:endParaRPr lang="id-ID"/>
          </a:p>
        </p:txBody>
      </p:sp>
      <p:sp>
        <p:nvSpPr>
          <p:cNvPr id="302" name="Google Shape;302;p13"/>
          <p:cNvSpPr txBox="1"/>
          <p:nvPr/>
        </p:nvSpPr>
        <p:spPr>
          <a:xfrm>
            <a:off x="1792840" y="2873329"/>
            <a:ext cx="14702320" cy="4050143"/>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295">
                <a:solidFill>
                  <a:srgbClr val="EBF6F2"/>
                </a:solidFill>
                <a:latin typeface="Open Sans"/>
                <a:ea typeface="Open Sans"/>
                <a:cs typeface="Open Sans"/>
                <a:sym typeface="Open Sans"/>
              </a:rPr>
              <a:t>Cisco Networking Competition merupakan ajang yang menguji kemampuan peserta dalam merancang, mengonfigurasi, dan memecahkan masalah jaringan komputer. Dalam kompetisi ini, peserta akan menyelesaikan serangkaian tantangan yang dirancang khusus untuk menguji pemahaman dan keterampilan dalam berbagai aspek jaringan komputer, seperti routing dan switching, keamanan jaringan, troubleshooting, dan network design.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08" name="Google Shape;308;p14"/>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09" name="Google Shape;309;p14"/>
          <p:cNvSpPr txBox="1"/>
          <p:nvPr/>
        </p:nvSpPr>
        <p:spPr>
          <a:xfrm>
            <a:off x="3351684" y="1178332"/>
            <a:ext cx="11584632"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KETENTUAN PENILAIAN(CN)</a:t>
            </a:r>
            <a:endParaRPr/>
          </a:p>
        </p:txBody>
      </p:sp>
      <p:sp>
        <p:nvSpPr>
          <p:cNvPr id="310" name="Google Shape;310;p14"/>
          <p:cNvSpPr/>
          <p:nvPr/>
        </p:nvSpPr>
        <p:spPr>
          <a:xfrm>
            <a:off x="5662414" y="3007958"/>
            <a:ext cx="6963173" cy="5228710"/>
          </a:xfrm>
          <a:custGeom>
            <a:avLst/>
            <a:gdLst/>
            <a:ahLst/>
            <a:cxnLst/>
            <a:rect l="l" t="t" r="r" b="b"/>
            <a:pathLst>
              <a:path w="6963173" h="5228710" extrusionOk="0">
                <a:moveTo>
                  <a:pt x="0" y="0"/>
                </a:moveTo>
                <a:lnTo>
                  <a:pt x="6963172" y="0"/>
                </a:lnTo>
                <a:lnTo>
                  <a:pt x="6963172" y="5228710"/>
                </a:lnTo>
                <a:lnTo>
                  <a:pt x="0" y="5228710"/>
                </a:lnTo>
                <a:lnTo>
                  <a:pt x="0" y="0"/>
                </a:lnTo>
                <a:close/>
              </a:path>
            </a:pathLst>
          </a:custGeom>
          <a:blipFill rotWithShape="1">
            <a:blip r:embed="rId5">
              <a:alphaModFix/>
            </a:blip>
            <a:stretch>
              <a:fillRect/>
            </a:stretch>
          </a:blipFill>
          <a:ln>
            <a:noFill/>
          </a:ln>
        </p:spPr>
        <p:txBody>
          <a:bodyPr/>
          <a:lstStyle/>
          <a:p>
            <a:endParaRPr lang="id-ID"/>
          </a:p>
        </p:txBody>
      </p:sp>
      <p:sp>
        <p:nvSpPr>
          <p:cNvPr id="311" name="Google Shape;311;p14"/>
          <p:cNvSpPr txBox="1"/>
          <p:nvPr/>
        </p:nvSpPr>
        <p:spPr>
          <a:xfrm>
            <a:off x="7079495" y="4743610"/>
            <a:ext cx="4148059" cy="1200885"/>
          </a:xfrm>
          <a:prstGeom prst="rect">
            <a:avLst/>
          </a:prstGeom>
          <a:noFill/>
          <a:ln>
            <a:noFill/>
          </a:ln>
        </p:spPr>
        <p:txBody>
          <a:bodyPr spcFirstLastPara="1" wrap="square" lIns="0" tIns="0" rIns="0" bIns="0" anchor="t" anchorCtr="0">
            <a:spAutoFit/>
          </a:bodyPr>
          <a:lstStyle/>
          <a:p>
            <a:pPr marL="751950" marR="0" lvl="1" indent="-375975" algn="l" rtl="0">
              <a:lnSpc>
                <a:spcPct val="140034"/>
              </a:lnSpc>
              <a:spcBef>
                <a:spcPts val="0"/>
              </a:spcBef>
              <a:spcAft>
                <a:spcPts val="0"/>
              </a:spcAft>
              <a:buClr>
                <a:srgbClr val="EBF6F2"/>
              </a:buClr>
              <a:buSzPts val="3482"/>
              <a:buFont typeface="Arial"/>
              <a:buChar char="•"/>
            </a:pPr>
            <a:r>
              <a:rPr lang="en-US" sz="3482" b="0" i="0" u="none" strike="noStrike" cap="none">
                <a:solidFill>
                  <a:srgbClr val="EBF6F2"/>
                </a:solidFill>
                <a:latin typeface="Open Sans"/>
                <a:ea typeface="Open Sans"/>
                <a:cs typeface="Open Sans"/>
                <a:sym typeface="Open Sans"/>
              </a:rPr>
              <a:t>PKA (70%)</a:t>
            </a:r>
            <a:endParaRPr/>
          </a:p>
          <a:p>
            <a:pPr marL="751950" marR="0" lvl="1" indent="-375975" algn="l" rtl="0">
              <a:lnSpc>
                <a:spcPct val="140034"/>
              </a:lnSpc>
              <a:spcBef>
                <a:spcPts val="0"/>
              </a:spcBef>
              <a:spcAft>
                <a:spcPts val="0"/>
              </a:spcAft>
              <a:buClr>
                <a:srgbClr val="EBF6F2"/>
              </a:buClr>
              <a:buSzPts val="3482"/>
              <a:buFont typeface="Arial"/>
              <a:buChar char="•"/>
            </a:pPr>
            <a:r>
              <a:rPr lang="en-US" sz="3482" b="0" i="0" u="none" strike="noStrike" cap="none">
                <a:solidFill>
                  <a:srgbClr val="EBF6F2"/>
                </a:solidFill>
                <a:latin typeface="Open Sans"/>
                <a:ea typeface="Open Sans"/>
                <a:cs typeface="Open Sans"/>
                <a:sym typeface="Open Sans"/>
              </a:rPr>
              <a:t>Presentasi (30%)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17" name="Google Shape;317;p15"/>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18" name="Google Shape;318;p15"/>
          <p:cNvSpPr txBox="1"/>
          <p:nvPr/>
        </p:nvSpPr>
        <p:spPr>
          <a:xfrm>
            <a:off x="4270697" y="1178332"/>
            <a:ext cx="9746605"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ALAT &amp; PLATFORM (CN)</a:t>
            </a:r>
            <a:endParaRPr/>
          </a:p>
        </p:txBody>
      </p:sp>
      <p:grpSp>
        <p:nvGrpSpPr>
          <p:cNvPr id="319" name="Google Shape;319;p15"/>
          <p:cNvGrpSpPr/>
          <p:nvPr/>
        </p:nvGrpSpPr>
        <p:grpSpPr>
          <a:xfrm>
            <a:off x="3525663" y="3789754"/>
            <a:ext cx="4342391" cy="901046"/>
            <a:chOff x="0" y="0"/>
            <a:chExt cx="5789855" cy="1201395"/>
          </a:xfrm>
        </p:grpSpPr>
        <p:sp>
          <p:nvSpPr>
            <p:cNvPr id="320" name="Google Shape;320;p15"/>
            <p:cNvSpPr/>
            <p:nvPr/>
          </p:nvSpPr>
          <p:spPr>
            <a:xfrm>
              <a:off x="0" y="0"/>
              <a:ext cx="5789855" cy="1201395"/>
            </a:xfrm>
            <a:custGeom>
              <a:avLst/>
              <a:gdLst/>
              <a:ahLst/>
              <a:cxnLst/>
              <a:rect l="l" t="t" r="r" b="b"/>
              <a:pathLst>
                <a:path w="5789855" h="1201395" extrusionOk="0">
                  <a:moveTo>
                    <a:pt x="0" y="0"/>
                  </a:moveTo>
                  <a:lnTo>
                    <a:pt x="5789855" y="0"/>
                  </a:lnTo>
                  <a:lnTo>
                    <a:pt x="5789855" y="1201395"/>
                  </a:lnTo>
                  <a:lnTo>
                    <a:pt x="0" y="1201395"/>
                  </a:lnTo>
                  <a:lnTo>
                    <a:pt x="0" y="0"/>
                  </a:lnTo>
                  <a:close/>
                </a:path>
              </a:pathLst>
            </a:custGeom>
            <a:blipFill rotWithShape="1">
              <a:blip r:embed="rId5">
                <a:alphaModFix/>
              </a:blip>
              <a:stretch>
                <a:fillRect/>
              </a:stretch>
            </a:blipFill>
            <a:ln>
              <a:noFill/>
            </a:ln>
          </p:spPr>
          <p:txBody>
            <a:bodyPr/>
            <a:lstStyle/>
            <a:p>
              <a:endParaRPr lang="id-ID"/>
            </a:p>
          </p:txBody>
        </p:sp>
        <p:sp>
          <p:nvSpPr>
            <p:cNvPr id="321" name="Google Shape;321;p15"/>
            <p:cNvSpPr txBox="1"/>
            <p:nvPr/>
          </p:nvSpPr>
          <p:spPr>
            <a:xfrm>
              <a:off x="0" y="302191"/>
              <a:ext cx="5789855" cy="54938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495" b="1">
                  <a:solidFill>
                    <a:srgbClr val="EBF6F2"/>
                  </a:solidFill>
                  <a:latin typeface="Open Sans"/>
                  <a:ea typeface="Open Sans"/>
                  <a:cs typeface="Open Sans"/>
                  <a:sym typeface="Open Sans"/>
                </a:rPr>
                <a:t>Laptop</a:t>
              </a:r>
              <a:endParaRPr/>
            </a:p>
          </p:txBody>
        </p:sp>
      </p:grpSp>
      <p:grpSp>
        <p:nvGrpSpPr>
          <p:cNvPr id="322" name="Google Shape;322;p15"/>
          <p:cNvGrpSpPr/>
          <p:nvPr/>
        </p:nvGrpSpPr>
        <p:grpSpPr>
          <a:xfrm>
            <a:off x="10387201" y="3824327"/>
            <a:ext cx="4342391" cy="866474"/>
            <a:chOff x="0" y="0"/>
            <a:chExt cx="5789855" cy="1155298"/>
          </a:xfrm>
        </p:grpSpPr>
        <p:sp>
          <p:nvSpPr>
            <p:cNvPr id="323" name="Google Shape;323;p15"/>
            <p:cNvSpPr/>
            <p:nvPr/>
          </p:nvSpPr>
          <p:spPr>
            <a:xfrm>
              <a:off x="0" y="0"/>
              <a:ext cx="5789855" cy="1155298"/>
            </a:xfrm>
            <a:custGeom>
              <a:avLst/>
              <a:gdLst/>
              <a:ahLst/>
              <a:cxnLst/>
              <a:rect l="l" t="t" r="r" b="b"/>
              <a:pathLst>
                <a:path w="5789855" h="1155298" extrusionOk="0">
                  <a:moveTo>
                    <a:pt x="0" y="0"/>
                  </a:moveTo>
                  <a:lnTo>
                    <a:pt x="5789855" y="0"/>
                  </a:lnTo>
                  <a:lnTo>
                    <a:pt x="5789855" y="1155298"/>
                  </a:lnTo>
                  <a:lnTo>
                    <a:pt x="0" y="1155298"/>
                  </a:lnTo>
                  <a:lnTo>
                    <a:pt x="0" y="0"/>
                  </a:lnTo>
                  <a:close/>
                </a:path>
              </a:pathLst>
            </a:custGeom>
            <a:blipFill rotWithShape="1">
              <a:blip r:embed="rId5">
                <a:alphaModFix/>
              </a:blip>
              <a:stretch>
                <a:fillRect t="-1994" b="-1993"/>
              </a:stretch>
            </a:blipFill>
            <a:ln>
              <a:noFill/>
            </a:ln>
          </p:spPr>
          <p:txBody>
            <a:bodyPr/>
            <a:lstStyle/>
            <a:p>
              <a:endParaRPr lang="id-ID"/>
            </a:p>
          </p:txBody>
        </p:sp>
        <p:sp>
          <p:nvSpPr>
            <p:cNvPr id="324" name="Google Shape;324;p15"/>
            <p:cNvSpPr txBox="1"/>
            <p:nvPr/>
          </p:nvSpPr>
          <p:spPr>
            <a:xfrm>
              <a:off x="0" y="302191"/>
              <a:ext cx="5789855" cy="5032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295" b="1">
                  <a:solidFill>
                    <a:srgbClr val="EBF6F2"/>
                  </a:solidFill>
                  <a:latin typeface="Open Sans"/>
                  <a:ea typeface="Open Sans"/>
                  <a:cs typeface="Open Sans"/>
                  <a:sym typeface="Open Sans"/>
                </a:rPr>
                <a:t>CISCO PACKET TRACER 8.2.2</a:t>
              </a:r>
              <a:endParaRPr/>
            </a:p>
          </p:txBody>
        </p:sp>
      </p:grpSp>
      <p:sp>
        <p:nvSpPr>
          <p:cNvPr id="325" name="Google Shape;325;p15"/>
          <p:cNvSpPr txBox="1"/>
          <p:nvPr/>
        </p:nvSpPr>
        <p:spPr>
          <a:xfrm>
            <a:off x="3525663" y="3041931"/>
            <a:ext cx="4230993" cy="555674"/>
          </a:xfrm>
          <a:prstGeom prst="rect">
            <a:avLst/>
          </a:prstGeom>
          <a:noFill/>
          <a:ln>
            <a:noFill/>
          </a:ln>
        </p:spPr>
        <p:txBody>
          <a:bodyPr spcFirstLastPara="1" wrap="square" lIns="0" tIns="0" rIns="0" bIns="0" anchor="t" anchorCtr="0">
            <a:spAutoFit/>
          </a:bodyPr>
          <a:lstStyle/>
          <a:p>
            <a:pPr marL="0" marR="0" lvl="0" indent="0" algn="just" rtl="0">
              <a:lnSpc>
                <a:spcPct val="160013"/>
              </a:lnSpc>
              <a:spcBef>
                <a:spcPts val="0"/>
              </a:spcBef>
              <a:spcAft>
                <a:spcPts val="0"/>
              </a:spcAft>
              <a:buNone/>
            </a:pPr>
            <a:r>
              <a:rPr lang="en-US" sz="2971" b="1">
                <a:solidFill>
                  <a:srgbClr val="EBF6F2"/>
                </a:solidFill>
                <a:latin typeface="Open Sans"/>
                <a:ea typeface="Open Sans"/>
                <a:cs typeface="Open Sans"/>
                <a:sym typeface="Open Sans"/>
              </a:rPr>
              <a:t>Alat yang diperlukan : </a:t>
            </a:r>
            <a:endParaRPr/>
          </a:p>
        </p:txBody>
      </p:sp>
      <p:sp>
        <p:nvSpPr>
          <p:cNvPr id="326" name="Google Shape;326;p15"/>
          <p:cNvSpPr txBox="1"/>
          <p:nvPr/>
        </p:nvSpPr>
        <p:spPr>
          <a:xfrm>
            <a:off x="10442900" y="3077945"/>
            <a:ext cx="4972127" cy="555674"/>
          </a:xfrm>
          <a:prstGeom prst="rect">
            <a:avLst/>
          </a:prstGeom>
          <a:noFill/>
          <a:ln>
            <a:noFill/>
          </a:ln>
        </p:spPr>
        <p:txBody>
          <a:bodyPr spcFirstLastPara="1" wrap="square" lIns="0" tIns="0" rIns="0" bIns="0" anchor="t" anchorCtr="0">
            <a:spAutoFit/>
          </a:bodyPr>
          <a:lstStyle/>
          <a:p>
            <a:pPr marL="0" marR="0" lvl="0" indent="0" algn="just" rtl="0">
              <a:lnSpc>
                <a:spcPct val="160013"/>
              </a:lnSpc>
              <a:spcBef>
                <a:spcPts val="0"/>
              </a:spcBef>
              <a:spcAft>
                <a:spcPts val="0"/>
              </a:spcAft>
              <a:buNone/>
            </a:pPr>
            <a:r>
              <a:rPr lang="en-US" sz="2971" b="1">
                <a:solidFill>
                  <a:srgbClr val="EBF6F2"/>
                </a:solidFill>
                <a:latin typeface="Open Sans"/>
                <a:ea typeface="Open Sans"/>
                <a:cs typeface="Open Sans"/>
                <a:sym typeface="Open Sans"/>
              </a:rPr>
              <a:t>Platform yang digunakan: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32" name="Google Shape;332;p16"/>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grpSp>
        <p:nvGrpSpPr>
          <p:cNvPr id="333" name="Google Shape;333;p16"/>
          <p:cNvGrpSpPr/>
          <p:nvPr/>
        </p:nvGrpSpPr>
        <p:grpSpPr>
          <a:xfrm>
            <a:off x="1722160" y="2311750"/>
            <a:ext cx="14843681" cy="7664737"/>
            <a:chOff x="0" y="0"/>
            <a:chExt cx="19791575" cy="10219649"/>
          </a:xfrm>
        </p:grpSpPr>
        <p:sp>
          <p:nvSpPr>
            <p:cNvPr id="334" name="Google Shape;334;p16"/>
            <p:cNvSpPr/>
            <p:nvPr/>
          </p:nvSpPr>
          <p:spPr>
            <a:xfrm>
              <a:off x="0" y="0"/>
              <a:ext cx="19791575" cy="10219649"/>
            </a:xfrm>
            <a:custGeom>
              <a:avLst/>
              <a:gdLst/>
              <a:ahLst/>
              <a:cxnLst/>
              <a:rect l="l" t="t" r="r" b="b"/>
              <a:pathLst>
                <a:path w="19791575" h="10219649" extrusionOk="0">
                  <a:moveTo>
                    <a:pt x="0" y="0"/>
                  </a:moveTo>
                  <a:lnTo>
                    <a:pt x="19791575" y="0"/>
                  </a:lnTo>
                  <a:lnTo>
                    <a:pt x="19791575" y="10219649"/>
                  </a:lnTo>
                  <a:lnTo>
                    <a:pt x="0" y="10219649"/>
                  </a:lnTo>
                  <a:lnTo>
                    <a:pt x="0" y="0"/>
                  </a:lnTo>
                  <a:close/>
                </a:path>
              </a:pathLst>
            </a:custGeom>
            <a:blipFill rotWithShape="1">
              <a:blip r:embed="rId5">
                <a:alphaModFix amt="28000"/>
              </a:blip>
              <a:stretch>
                <a:fillRect/>
              </a:stretch>
            </a:blipFill>
            <a:ln>
              <a:noFill/>
            </a:ln>
          </p:spPr>
          <p:txBody>
            <a:bodyPr/>
            <a:lstStyle/>
            <a:p>
              <a:endParaRPr lang="id-ID"/>
            </a:p>
          </p:txBody>
        </p:sp>
        <p:sp>
          <p:nvSpPr>
            <p:cNvPr id="335" name="Google Shape;335;p16"/>
            <p:cNvSpPr/>
            <p:nvPr/>
          </p:nvSpPr>
          <p:spPr>
            <a:xfrm>
              <a:off x="14709622" y="0"/>
              <a:ext cx="5081953" cy="5109825"/>
            </a:xfrm>
            <a:custGeom>
              <a:avLst/>
              <a:gdLst/>
              <a:ahLst/>
              <a:cxnLst/>
              <a:rect l="l" t="t" r="r" b="b"/>
              <a:pathLst>
                <a:path w="5081953" h="5109825" extrusionOk="0">
                  <a:moveTo>
                    <a:pt x="0" y="0"/>
                  </a:moveTo>
                  <a:lnTo>
                    <a:pt x="5081953" y="0"/>
                  </a:lnTo>
                  <a:lnTo>
                    <a:pt x="5081953" y="5109825"/>
                  </a:lnTo>
                  <a:lnTo>
                    <a:pt x="0" y="5109825"/>
                  </a:lnTo>
                  <a:lnTo>
                    <a:pt x="0" y="0"/>
                  </a:lnTo>
                  <a:close/>
                </a:path>
              </a:pathLst>
            </a:custGeom>
            <a:blipFill rotWithShape="1">
              <a:blip r:embed="rId6">
                <a:alphaModFix/>
              </a:blip>
              <a:stretch>
                <a:fillRect/>
              </a:stretch>
            </a:blipFill>
            <a:ln>
              <a:noFill/>
            </a:ln>
          </p:spPr>
          <p:txBody>
            <a:bodyPr/>
            <a:lstStyle/>
            <a:p>
              <a:endParaRPr lang="id-ID"/>
            </a:p>
          </p:txBody>
        </p:sp>
        <p:sp>
          <p:nvSpPr>
            <p:cNvPr id="336" name="Google Shape;336;p16"/>
            <p:cNvSpPr/>
            <p:nvPr/>
          </p:nvSpPr>
          <p:spPr>
            <a:xfrm>
              <a:off x="163578" y="8278545"/>
              <a:ext cx="10802668" cy="746366"/>
            </a:xfrm>
            <a:custGeom>
              <a:avLst/>
              <a:gdLst/>
              <a:ahLst/>
              <a:cxnLst/>
              <a:rect l="l" t="t" r="r" b="b"/>
              <a:pathLst>
                <a:path w="10802668" h="746366" extrusionOk="0">
                  <a:moveTo>
                    <a:pt x="0" y="0"/>
                  </a:moveTo>
                  <a:lnTo>
                    <a:pt x="10802668" y="0"/>
                  </a:lnTo>
                  <a:lnTo>
                    <a:pt x="10802668" y="746366"/>
                  </a:lnTo>
                  <a:lnTo>
                    <a:pt x="0" y="746366"/>
                  </a:lnTo>
                  <a:lnTo>
                    <a:pt x="0" y="0"/>
                  </a:lnTo>
                  <a:close/>
                </a:path>
              </a:pathLst>
            </a:custGeom>
            <a:blipFill rotWithShape="1">
              <a:blip r:embed="rId7">
                <a:alphaModFix/>
              </a:blip>
              <a:stretch>
                <a:fillRect/>
              </a:stretch>
            </a:blipFill>
            <a:ln>
              <a:noFill/>
            </a:ln>
          </p:spPr>
          <p:txBody>
            <a:bodyPr/>
            <a:lstStyle/>
            <a:p>
              <a:endParaRPr lang="id-ID"/>
            </a:p>
          </p:txBody>
        </p:sp>
      </p:grpSp>
      <p:sp>
        <p:nvSpPr>
          <p:cNvPr id="337" name="Google Shape;337;p16"/>
          <p:cNvSpPr txBox="1"/>
          <p:nvPr/>
        </p:nvSpPr>
        <p:spPr>
          <a:xfrm>
            <a:off x="1192113" y="1187857"/>
            <a:ext cx="15903773" cy="92011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400" b="1">
                <a:solidFill>
                  <a:srgbClr val="FFFFFF"/>
                </a:solidFill>
                <a:latin typeface="Open Sans"/>
                <a:ea typeface="Open Sans"/>
                <a:cs typeface="Open Sans"/>
                <a:sym typeface="Open Sans"/>
              </a:rPr>
              <a:t>RUNDOWN DAN TEKNIS PERLOMBAAN(CN)</a:t>
            </a:r>
            <a:endParaRPr/>
          </a:p>
        </p:txBody>
      </p:sp>
      <p:sp>
        <p:nvSpPr>
          <p:cNvPr id="338" name="Google Shape;338;p16"/>
          <p:cNvSpPr txBox="1"/>
          <p:nvPr/>
        </p:nvSpPr>
        <p:spPr>
          <a:xfrm>
            <a:off x="1722160" y="2254600"/>
            <a:ext cx="13397702" cy="6277768"/>
          </a:xfrm>
          <a:prstGeom prst="rect">
            <a:avLst/>
          </a:prstGeom>
          <a:noFill/>
          <a:ln>
            <a:noFill/>
          </a:ln>
        </p:spPr>
        <p:txBody>
          <a:bodyPr spcFirstLastPara="1" wrap="square" lIns="0" tIns="0" rIns="0" bIns="0" anchor="t" anchorCtr="0">
            <a:spAutoFit/>
          </a:bodyPr>
          <a:lstStyle/>
          <a:p>
            <a:pPr marL="581589" marR="0" lvl="1" indent="-290795" algn="l" rtl="0">
              <a:lnSpc>
                <a:spcPct val="140029"/>
              </a:lnSpc>
              <a:spcBef>
                <a:spcPts val="0"/>
              </a:spcBef>
              <a:spcAft>
                <a:spcPts val="0"/>
              </a:spcAft>
              <a:buClr>
                <a:srgbClr val="FFFFFF"/>
              </a:buClr>
              <a:buSzPts val="2693"/>
              <a:buFont typeface="Arial"/>
              <a:buChar char="•"/>
            </a:pPr>
            <a:r>
              <a:rPr lang="en-US" sz="2693" b="1" i="0" u="none" strike="noStrike" cap="none">
                <a:solidFill>
                  <a:srgbClr val="FFFFFF"/>
                </a:solidFill>
                <a:latin typeface="Open Sans"/>
                <a:ea typeface="Open Sans"/>
                <a:cs typeface="Open Sans"/>
                <a:sym typeface="Open Sans"/>
              </a:rPr>
              <a:t>🕗Pengerjaan PKA selama 2 jam 30 menit ( 09.00 – 11.30 )</a:t>
            </a:r>
            <a:endParaRPr/>
          </a:p>
          <a:p>
            <a:pPr marL="0" marR="0" lvl="0" indent="0" algn="l" rtl="0">
              <a:lnSpc>
                <a:spcPct val="140032"/>
              </a:lnSpc>
              <a:spcBef>
                <a:spcPts val="0"/>
              </a:spcBef>
              <a:spcAft>
                <a:spcPts val="0"/>
              </a:spcAft>
              <a:buNone/>
            </a:pPr>
            <a:r>
              <a:rPr lang="en-US" sz="2493">
                <a:solidFill>
                  <a:srgbClr val="FFFFFF"/>
                </a:solidFill>
                <a:latin typeface="Open Sans"/>
                <a:ea typeface="Open Sans"/>
                <a:cs typeface="Open Sans"/>
                <a:sym typeface="Open Sans"/>
              </a:rPr>
              <a:t>    </a:t>
            </a:r>
            <a:r>
              <a:rPr lang="en-US" sz="2493" b="1">
                <a:solidFill>
                  <a:srgbClr val="FFFFFF"/>
                </a:solidFill>
                <a:latin typeface="Open Sans"/>
                <a:ea typeface="Open Sans"/>
                <a:cs typeface="Open Sans"/>
                <a:sym typeface="Open Sans"/>
              </a:rPr>
              <a:t>📌 </a:t>
            </a:r>
            <a:r>
              <a:rPr lang="en-US" sz="2493">
                <a:solidFill>
                  <a:srgbClr val="FFFFFF"/>
                </a:solidFill>
                <a:latin typeface="Open Sans"/>
                <a:ea typeface="Open Sans"/>
                <a:cs typeface="Open Sans"/>
                <a:sym typeface="Open Sans"/>
              </a:rPr>
              <a:t>PKA akan diberikan  pada saat perlombaan</a:t>
            </a:r>
            <a:endParaRPr/>
          </a:p>
          <a:p>
            <a:pPr marL="0" marR="0" lvl="0" indent="0" algn="l" rtl="0">
              <a:lnSpc>
                <a:spcPct val="140032"/>
              </a:lnSpc>
              <a:spcBef>
                <a:spcPts val="0"/>
              </a:spcBef>
              <a:spcAft>
                <a:spcPts val="0"/>
              </a:spcAft>
              <a:buNone/>
            </a:pPr>
            <a:r>
              <a:rPr lang="en-US" sz="2493" b="1">
                <a:solidFill>
                  <a:srgbClr val="D3D3D3"/>
                </a:solidFill>
                <a:latin typeface="Open Sans"/>
                <a:ea typeface="Open Sans"/>
                <a:cs typeface="Open Sans"/>
                <a:sym typeface="Open Sans"/>
              </a:rPr>
              <a:t>    📌</a:t>
            </a:r>
            <a:r>
              <a:rPr lang="en-US" sz="2493">
                <a:solidFill>
                  <a:srgbClr val="D3D3D3"/>
                </a:solidFill>
                <a:latin typeface="Open Sans"/>
                <a:ea typeface="Open Sans"/>
                <a:cs typeface="Open Sans"/>
                <a:sym typeface="Open Sans"/>
              </a:rPr>
              <a:t>Pengumpulan paling lambat  jam 11.30  di google form jika tidak mengumpulkan maka nilai 0</a:t>
            </a:r>
            <a:endParaRPr/>
          </a:p>
          <a:p>
            <a:pPr marL="0" marR="0" lvl="0" indent="0" algn="l" rtl="0">
              <a:lnSpc>
                <a:spcPct val="140032"/>
              </a:lnSpc>
              <a:spcBef>
                <a:spcPts val="0"/>
              </a:spcBef>
              <a:spcAft>
                <a:spcPts val="0"/>
              </a:spcAft>
              <a:buNone/>
            </a:pPr>
            <a:endParaRPr sz="2493">
              <a:solidFill>
                <a:srgbClr val="D3D3D3"/>
              </a:solidFill>
              <a:latin typeface="Open Sans"/>
              <a:ea typeface="Open Sans"/>
              <a:cs typeface="Open Sans"/>
              <a:sym typeface="Open Sans"/>
            </a:endParaRPr>
          </a:p>
          <a:p>
            <a:pPr marL="581589" marR="0" lvl="1" indent="-290795" algn="l" rtl="0">
              <a:lnSpc>
                <a:spcPct val="140029"/>
              </a:lnSpc>
              <a:spcBef>
                <a:spcPts val="0"/>
              </a:spcBef>
              <a:spcAft>
                <a:spcPts val="0"/>
              </a:spcAft>
              <a:buClr>
                <a:srgbClr val="FFFFFF"/>
              </a:buClr>
              <a:buSzPts val="2693"/>
              <a:buFont typeface="Arial"/>
              <a:buChar char="•"/>
            </a:pPr>
            <a:r>
              <a:rPr lang="en-US" sz="2693" b="1" i="0" u="none" strike="noStrike" cap="none">
                <a:solidFill>
                  <a:srgbClr val="FFFFFF"/>
                </a:solidFill>
                <a:latin typeface="Open Sans"/>
                <a:ea typeface="Open Sans"/>
                <a:cs typeface="Open Sans"/>
                <a:sym typeface="Open Sans"/>
              </a:rPr>
              <a:t>🕗Pengerjaan PPT untuk presentasi ( 09.15 - 12.00 )</a:t>
            </a:r>
            <a:endParaRPr/>
          </a:p>
          <a:p>
            <a:pPr marL="0" marR="0" lvl="0" indent="0" algn="l" rtl="0">
              <a:lnSpc>
                <a:spcPct val="140029"/>
              </a:lnSpc>
              <a:spcBef>
                <a:spcPts val="0"/>
              </a:spcBef>
              <a:spcAft>
                <a:spcPts val="0"/>
              </a:spcAft>
              <a:buNone/>
            </a:pPr>
            <a:r>
              <a:rPr lang="en-US" sz="2693">
                <a:solidFill>
                  <a:srgbClr val="FFFFFF"/>
                </a:solidFill>
                <a:latin typeface="Open Sans"/>
                <a:ea typeface="Open Sans"/>
                <a:cs typeface="Open Sans"/>
                <a:sym typeface="Open Sans"/>
              </a:rPr>
              <a:t>     📌 Template PPT akan diberikan pada saat perlombaan</a:t>
            </a:r>
            <a:endParaRPr/>
          </a:p>
          <a:p>
            <a:pPr marL="0" marR="0" lvl="0" indent="0" algn="l" rtl="0">
              <a:lnSpc>
                <a:spcPct val="140032"/>
              </a:lnSpc>
              <a:spcBef>
                <a:spcPts val="0"/>
              </a:spcBef>
              <a:spcAft>
                <a:spcPts val="0"/>
              </a:spcAft>
              <a:buNone/>
            </a:pPr>
            <a:r>
              <a:rPr lang="en-US" sz="2493" b="1">
                <a:solidFill>
                  <a:srgbClr val="D3D3D3"/>
                </a:solidFill>
                <a:latin typeface="Open Sans"/>
                <a:ea typeface="Open Sans"/>
                <a:cs typeface="Open Sans"/>
                <a:sym typeface="Open Sans"/>
              </a:rPr>
              <a:t>     📌</a:t>
            </a:r>
            <a:r>
              <a:rPr lang="en-US" sz="2493">
                <a:solidFill>
                  <a:srgbClr val="D3D3D3"/>
                </a:solidFill>
                <a:latin typeface="Open Sans"/>
                <a:ea typeface="Open Sans"/>
                <a:cs typeface="Open Sans"/>
                <a:sym typeface="Open Sans"/>
              </a:rPr>
              <a:t> Template akan dibagikan 15 menit setelah pengerjaan PKA dimulai</a:t>
            </a:r>
            <a:endParaRPr/>
          </a:p>
          <a:p>
            <a:pPr marL="0" marR="0" lvl="0" indent="0" algn="l" rtl="0">
              <a:lnSpc>
                <a:spcPct val="140032"/>
              </a:lnSpc>
              <a:spcBef>
                <a:spcPts val="0"/>
              </a:spcBef>
              <a:spcAft>
                <a:spcPts val="0"/>
              </a:spcAft>
              <a:buNone/>
            </a:pPr>
            <a:r>
              <a:rPr lang="en-US" sz="2493">
                <a:solidFill>
                  <a:srgbClr val="D3D3D3"/>
                </a:solidFill>
                <a:latin typeface="Open Sans"/>
                <a:ea typeface="Open Sans"/>
                <a:cs typeface="Open Sans"/>
                <a:sym typeface="Open Sans"/>
              </a:rPr>
              <a:t>           Pengumpulan paling lambat jam 12.00 di google form jika tidak mengumpulkan     maka nilai 0</a:t>
            </a:r>
            <a:endParaRPr/>
          </a:p>
          <a:p>
            <a:pPr marL="0" marR="0" lvl="0" indent="0" algn="l" rtl="0">
              <a:lnSpc>
                <a:spcPct val="140032"/>
              </a:lnSpc>
              <a:spcBef>
                <a:spcPts val="0"/>
              </a:spcBef>
              <a:spcAft>
                <a:spcPts val="0"/>
              </a:spcAft>
              <a:buNone/>
            </a:pPr>
            <a:endParaRPr sz="2493">
              <a:solidFill>
                <a:srgbClr val="D3D3D3"/>
              </a:solidFill>
              <a:latin typeface="Open Sans"/>
              <a:ea typeface="Open Sans"/>
              <a:cs typeface="Open Sans"/>
              <a:sym typeface="Open Sans"/>
            </a:endParaRPr>
          </a:p>
          <a:p>
            <a:pPr marL="581589" marR="0" lvl="1" indent="-290795" algn="l" rtl="0">
              <a:lnSpc>
                <a:spcPct val="140029"/>
              </a:lnSpc>
              <a:spcBef>
                <a:spcPts val="0"/>
              </a:spcBef>
              <a:spcAft>
                <a:spcPts val="0"/>
              </a:spcAft>
              <a:buClr>
                <a:srgbClr val="D3D3D3"/>
              </a:buClr>
              <a:buSzPts val="2693"/>
              <a:buFont typeface="Arial"/>
              <a:buChar char="•"/>
            </a:pPr>
            <a:r>
              <a:rPr lang="en-US" sz="2693" b="1" i="0" u="none" strike="noStrike" cap="none">
                <a:solidFill>
                  <a:srgbClr val="D3D3D3"/>
                </a:solidFill>
                <a:latin typeface="Open Sans"/>
                <a:ea typeface="Open Sans"/>
                <a:cs typeface="Open Sans"/>
                <a:sym typeface="Open Sans"/>
              </a:rPr>
              <a:t>🕚Pemaparan PPT hasil pengerjaan masing-masing tim ( 12.00 - 13.00 )</a:t>
            </a:r>
            <a:endParaRPr/>
          </a:p>
          <a:p>
            <a:pPr marL="0" marR="0" lvl="0" indent="0" algn="l" rtl="0">
              <a:lnSpc>
                <a:spcPct val="140032"/>
              </a:lnSpc>
              <a:spcBef>
                <a:spcPts val="0"/>
              </a:spcBef>
              <a:spcAft>
                <a:spcPts val="0"/>
              </a:spcAft>
              <a:buNone/>
            </a:pPr>
            <a:r>
              <a:rPr lang="en-US" sz="2493">
                <a:solidFill>
                  <a:srgbClr val="FFFFFF"/>
                </a:solidFill>
                <a:latin typeface="Open Sans"/>
                <a:ea typeface="Open Sans"/>
                <a:cs typeface="Open Sans"/>
                <a:sym typeface="Open Sans"/>
              </a:rPr>
              <a:t>     📌 Urutan presentasi akan ditentukan secara acak menggunakan Spin Wheel</a:t>
            </a:r>
            <a:endParaRPr/>
          </a:p>
          <a:p>
            <a:pPr marL="0" marR="0" lvl="0" indent="0" algn="l" rtl="0">
              <a:lnSpc>
                <a:spcPct val="140032"/>
              </a:lnSpc>
              <a:spcBef>
                <a:spcPts val="0"/>
              </a:spcBef>
              <a:spcAft>
                <a:spcPts val="0"/>
              </a:spcAft>
              <a:buNone/>
            </a:pPr>
            <a:endParaRPr sz="2493">
              <a:solidFill>
                <a:srgbClr val="FFFFFF"/>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44" name="Google Shape;344;p17"/>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45" name="Google Shape;345;p17"/>
          <p:cNvSpPr txBox="1"/>
          <p:nvPr/>
        </p:nvSpPr>
        <p:spPr>
          <a:xfrm>
            <a:off x="4361631" y="1178332"/>
            <a:ext cx="956473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KISI-KISI PERLOMBAAN</a:t>
            </a:r>
            <a:endParaRPr/>
          </a:p>
        </p:txBody>
      </p:sp>
      <p:sp>
        <p:nvSpPr>
          <p:cNvPr id="346" name="Google Shape;346;p17"/>
          <p:cNvSpPr txBox="1"/>
          <p:nvPr/>
        </p:nvSpPr>
        <p:spPr>
          <a:xfrm>
            <a:off x="2231525" y="3225552"/>
            <a:ext cx="13824951" cy="3778747"/>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3105" b="1">
                <a:solidFill>
                  <a:srgbClr val="FFFFFF"/>
                </a:solidFill>
                <a:latin typeface="Open Sans"/>
                <a:ea typeface="Open Sans"/>
                <a:cs typeface="Open Sans"/>
                <a:sym typeface="Open Sans"/>
              </a:rPr>
              <a:t>KISI-KISI PERLOMBAAN CISCO NETWORKING COMPETITION TERDIRI DARI IPV4 ADDRESSING, BASIC CONFIGURATION, VLAN CONFIGURATION, VIRTUAL TRUNKING PROTOCOL, SPANNING TREE PROTOCOL, LINK AGGREGATION, FHRP, STATIC ROUTING. DYNAMIC ROUTING PROTOCOL, DHCP, VPN, ACCESS CONTROL LIST, PORT SECURITY, NETWORK ADDRESS TRANSLATION, REMOTE SSH, VOIP, SERVICES.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52" name="Google Shape;352;p18"/>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53" name="Google Shape;353;p18"/>
          <p:cNvSpPr txBox="1"/>
          <p:nvPr/>
        </p:nvSpPr>
        <p:spPr>
          <a:xfrm>
            <a:off x="3660141" y="3631940"/>
            <a:ext cx="12192107" cy="4684789"/>
          </a:xfrm>
          <a:prstGeom prst="rect">
            <a:avLst/>
          </a:prstGeom>
          <a:noFill/>
          <a:ln>
            <a:noFill/>
          </a:ln>
        </p:spPr>
        <p:txBody>
          <a:bodyPr spcFirstLastPara="1" wrap="square" lIns="0" tIns="0" rIns="0" bIns="0" anchor="t" anchorCtr="0">
            <a:spAutoFit/>
          </a:bodyPr>
          <a:lstStyle/>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                                 </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07.00 – 08.00                           60 menit                          Registrasi Peserta dan Tamu Undangan</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08.00 – 08.05                           5 menit                                                Opening oleh MC</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08.05 – 08.10                           5 menit                                Menyanyikan Lagu Indonesia Raya</a:t>
            </a:r>
            <a:endParaRPr/>
          </a:p>
          <a:p>
            <a:pPr marL="0" marR="0" lvl="0" indent="0" algn="just" rtl="0">
              <a:lnSpc>
                <a:spcPct val="140025"/>
              </a:lnSpc>
              <a:spcBef>
                <a:spcPts val="0"/>
              </a:spcBef>
              <a:spcAft>
                <a:spcPts val="0"/>
              </a:spcAft>
              <a:buNone/>
            </a:pPr>
            <a:endParaRPr sz="1559">
              <a:solidFill>
                <a:srgbClr val="FFFFFF"/>
              </a:solidFill>
              <a:latin typeface="Open Sans"/>
              <a:ea typeface="Open Sans"/>
              <a:cs typeface="Open Sans"/>
              <a:sym typeface="Open Sans"/>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08.10 – 08.15                           5 menit                                         Menyanyikan Lagu Mars UNJ</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08.15 – 08.30                           15 MENIT                           SAMBUTAN KETUA PELAKSANA &amp; KETUA PRODI</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08.30 – 08.55                           25 MENIT                                            PENGENALAN 12 FINALIS</a:t>
            </a:r>
            <a:endParaRPr/>
          </a:p>
          <a:p>
            <a:pPr marL="0" marR="0" lvl="0" indent="0" algn="just" rtl="0">
              <a:lnSpc>
                <a:spcPct val="140025"/>
              </a:lnSpc>
              <a:spcBef>
                <a:spcPts val="0"/>
              </a:spcBef>
              <a:spcAft>
                <a:spcPts val="0"/>
              </a:spcAft>
              <a:buNone/>
            </a:pPr>
            <a:endParaRPr sz="1559">
              <a:solidFill>
                <a:srgbClr val="FFFFFF"/>
              </a:solidFill>
              <a:latin typeface="Open Sans"/>
              <a:ea typeface="Open Sans"/>
              <a:cs typeface="Open Sans"/>
              <a:sym typeface="Open Sans"/>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08.55 – 09.00                           5 MENIT                                          PERSIAPAN MENGERJAKAN SOAL</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09.00 – 13.00                           240 MENIT                                      PENGERJAAN SOAL PERLOMBAAN</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13.00 – 14.00                           60 MENIT                                    ISHOMA (ISTIRAHAT, SHOLAT, MAKAN)</a:t>
            </a:r>
            <a:endParaRPr/>
          </a:p>
          <a:p>
            <a:pPr marL="0" marR="0" lvl="0" indent="0" algn="just" rtl="0">
              <a:lnSpc>
                <a:spcPct val="140025"/>
              </a:lnSpc>
              <a:spcBef>
                <a:spcPts val="0"/>
              </a:spcBef>
              <a:spcAft>
                <a:spcPts val="0"/>
              </a:spcAft>
              <a:buNone/>
            </a:pPr>
            <a:endParaRPr sz="1559">
              <a:solidFill>
                <a:srgbClr val="FFFFFF"/>
              </a:solidFill>
              <a:latin typeface="Open Sans"/>
              <a:ea typeface="Open Sans"/>
              <a:cs typeface="Open Sans"/>
              <a:sym typeface="Open Sans"/>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14.00 – 14.15                           15 MENIT                                 BERALIH KE RUANGAN PERLOMBAAN</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14.15 – 14.30                           15 MENIT                                               PENUTUPAN ACARA</a:t>
            </a:r>
            <a:endParaRPr/>
          </a:p>
          <a:p>
            <a:pPr marL="0" marR="0" lvl="0" indent="0" algn="just" rtl="0">
              <a:lnSpc>
                <a:spcPct val="140025"/>
              </a:lnSpc>
              <a:spcBef>
                <a:spcPts val="0"/>
              </a:spcBef>
              <a:spcAft>
                <a:spcPts val="0"/>
              </a:spcAft>
              <a:buNone/>
            </a:pPr>
            <a:r>
              <a:rPr lang="en-US" sz="1559">
                <a:solidFill>
                  <a:srgbClr val="FFFFFF"/>
                </a:solidFill>
                <a:latin typeface="Open Sans"/>
                <a:ea typeface="Open Sans"/>
                <a:cs typeface="Open Sans"/>
                <a:sym typeface="Open Sans"/>
              </a:rPr>
              <a:t>14.30 – 14.45                           15 MENIT                                                   DOKUMENTASI</a:t>
            </a:r>
            <a:endParaRPr/>
          </a:p>
          <a:p>
            <a:pPr marL="0" marR="0" lvl="0" indent="0" algn="just" rtl="0">
              <a:lnSpc>
                <a:spcPct val="140025"/>
              </a:lnSpc>
              <a:spcBef>
                <a:spcPts val="0"/>
              </a:spcBef>
              <a:spcAft>
                <a:spcPts val="0"/>
              </a:spcAft>
              <a:buNone/>
            </a:pPr>
            <a:endParaRPr sz="1559">
              <a:solidFill>
                <a:srgbClr val="FFFFFF"/>
              </a:solidFill>
              <a:latin typeface="Open Sans"/>
              <a:ea typeface="Open Sans"/>
              <a:cs typeface="Open Sans"/>
              <a:sym typeface="Open Sans"/>
            </a:endParaRPr>
          </a:p>
        </p:txBody>
      </p:sp>
      <p:sp>
        <p:nvSpPr>
          <p:cNvPr id="354" name="Google Shape;354;p18"/>
          <p:cNvSpPr txBox="1"/>
          <p:nvPr/>
        </p:nvSpPr>
        <p:spPr>
          <a:xfrm>
            <a:off x="5280548" y="914400"/>
            <a:ext cx="7263854"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RUNDOWN FINAL</a:t>
            </a:r>
            <a:endParaRPr/>
          </a:p>
        </p:txBody>
      </p:sp>
      <p:graphicFrame>
        <p:nvGraphicFramePr>
          <p:cNvPr id="355" name="Google Shape;355;p18"/>
          <p:cNvGraphicFramePr/>
          <p:nvPr/>
        </p:nvGraphicFramePr>
        <p:xfrm>
          <a:off x="3409448" y="2945841"/>
          <a:ext cx="3000000" cy="3000000"/>
        </p:xfrm>
        <a:graphic>
          <a:graphicData uri="http://schemas.openxmlformats.org/drawingml/2006/table">
            <a:tbl>
              <a:tblPr>
                <a:noFill/>
                <a:tableStyleId>{ACA84B39-6228-411B-9C17-2493ED9F018C}</a:tableStyleId>
              </a:tblPr>
              <a:tblGrid>
                <a:gridCol w="2985825">
                  <a:extLst>
                    <a:ext uri="{9D8B030D-6E8A-4147-A177-3AD203B41FA5}">
                      <a16:colId xmlns:a16="http://schemas.microsoft.com/office/drawing/2014/main" val="20000"/>
                    </a:ext>
                  </a:extLst>
                </a:gridCol>
                <a:gridCol w="1715700">
                  <a:extLst>
                    <a:ext uri="{9D8B030D-6E8A-4147-A177-3AD203B41FA5}">
                      <a16:colId xmlns:a16="http://schemas.microsoft.com/office/drawing/2014/main" val="20001"/>
                    </a:ext>
                  </a:extLst>
                </a:gridCol>
                <a:gridCol w="6654325">
                  <a:extLst>
                    <a:ext uri="{9D8B030D-6E8A-4147-A177-3AD203B41FA5}">
                      <a16:colId xmlns:a16="http://schemas.microsoft.com/office/drawing/2014/main" val="20002"/>
                    </a:ext>
                  </a:extLst>
                </a:gridCol>
              </a:tblGrid>
              <a:tr h="77682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56" name="Google Shape;356;p18"/>
          <p:cNvSpPr txBox="1"/>
          <p:nvPr/>
        </p:nvSpPr>
        <p:spPr>
          <a:xfrm>
            <a:off x="4224752" y="3146166"/>
            <a:ext cx="1392882"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WAKTU</a:t>
            </a:r>
            <a:endParaRPr/>
          </a:p>
        </p:txBody>
      </p:sp>
      <p:sp>
        <p:nvSpPr>
          <p:cNvPr id="357" name="Google Shape;357;p18"/>
          <p:cNvSpPr txBox="1"/>
          <p:nvPr/>
        </p:nvSpPr>
        <p:spPr>
          <a:xfrm>
            <a:off x="6578299" y="3146166"/>
            <a:ext cx="1420416" cy="51434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DURASI</a:t>
            </a:r>
            <a:endParaRPr/>
          </a:p>
        </p:txBody>
      </p:sp>
      <p:sp>
        <p:nvSpPr>
          <p:cNvPr id="358" name="Google Shape;358;p18"/>
          <p:cNvSpPr txBox="1"/>
          <p:nvPr/>
        </p:nvSpPr>
        <p:spPr>
          <a:xfrm>
            <a:off x="10758098" y="3146166"/>
            <a:ext cx="1606897"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AGENDA</a:t>
            </a:r>
            <a:endParaRPr/>
          </a:p>
        </p:txBody>
      </p:sp>
      <p:graphicFrame>
        <p:nvGraphicFramePr>
          <p:cNvPr id="359" name="Google Shape;359;p18"/>
          <p:cNvGraphicFramePr/>
          <p:nvPr/>
        </p:nvGraphicFramePr>
        <p:xfrm>
          <a:off x="3409448" y="3845839"/>
          <a:ext cx="3000000" cy="3000000"/>
        </p:xfrm>
        <a:graphic>
          <a:graphicData uri="http://schemas.openxmlformats.org/drawingml/2006/table">
            <a:tbl>
              <a:tblPr>
                <a:noFill/>
                <a:tableStyleId>{ACA84B39-6228-411B-9C17-2493ED9F018C}</a:tableStyleId>
              </a:tblPr>
              <a:tblGrid>
                <a:gridCol w="2923225">
                  <a:extLst>
                    <a:ext uri="{9D8B030D-6E8A-4147-A177-3AD203B41FA5}">
                      <a16:colId xmlns:a16="http://schemas.microsoft.com/office/drawing/2014/main" val="20000"/>
                    </a:ext>
                  </a:extLst>
                </a:gridCol>
                <a:gridCol w="1788725">
                  <a:extLst>
                    <a:ext uri="{9D8B030D-6E8A-4147-A177-3AD203B41FA5}">
                      <a16:colId xmlns:a16="http://schemas.microsoft.com/office/drawing/2014/main" val="20001"/>
                    </a:ext>
                  </a:extLst>
                </a:gridCol>
                <a:gridCol w="6643875">
                  <a:extLst>
                    <a:ext uri="{9D8B030D-6E8A-4147-A177-3AD203B41FA5}">
                      <a16:colId xmlns:a16="http://schemas.microsoft.com/office/drawing/2014/main" val="20002"/>
                    </a:ext>
                  </a:extLst>
                </a:gridCol>
              </a:tblGrid>
              <a:tr h="106907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107157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06907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069075">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60" name="Google Shape;360;p18"/>
          <p:cNvSpPr txBox="1"/>
          <p:nvPr/>
        </p:nvSpPr>
        <p:spPr>
          <a:xfrm>
            <a:off x="1446985" y="2237818"/>
            <a:ext cx="14183864" cy="431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00" b="1">
                <a:solidFill>
                  <a:srgbClr val="FFFFFF"/>
                </a:solidFill>
                <a:latin typeface="Open Sans"/>
                <a:ea typeface="Open Sans"/>
                <a:cs typeface="Open Sans"/>
                <a:sym typeface="Open Sans"/>
              </a:rPr>
              <a:t>Agenda Hari Pertama – Selasa, 3 Juni 2025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66" name="Google Shape;366;p19"/>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67" name="Google Shape;367;p19"/>
          <p:cNvSpPr txBox="1"/>
          <p:nvPr/>
        </p:nvSpPr>
        <p:spPr>
          <a:xfrm>
            <a:off x="5280548" y="914400"/>
            <a:ext cx="7263854"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RUNDOWN FINAL</a:t>
            </a:r>
            <a:endParaRPr/>
          </a:p>
        </p:txBody>
      </p:sp>
      <p:graphicFrame>
        <p:nvGraphicFramePr>
          <p:cNvPr id="368" name="Google Shape;368;p19"/>
          <p:cNvGraphicFramePr/>
          <p:nvPr/>
        </p:nvGraphicFramePr>
        <p:xfrm>
          <a:off x="3466082" y="3043812"/>
          <a:ext cx="3000000" cy="3000000"/>
        </p:xfrm>
        <a:graphic>
          <a:graphicData uri="http://schemas.openxmlformats.org/drawingml/2006/table">
            <a:tbl>
              <a:tblPr>
                <a:noFill/>
                <a:tableStyleId>{ACA84B39-6228-411B-9C17-2493ED9F018C}</a:tableStyleId>
              </a:tblPr>
              <a:tblGrid>
                <a:gridCol w="2985825">
                  <a:extLst>
                    <a:ext uri="{9D8B030D-6E8A-4147-A177-3AD203B41FA5}">
                      <a16:colId xmlns:a16="http://schemas.microsoft.com/office/drawing/2014/main" val="20000"/>
                    </a:ext>
                  </a:extLst>
                </a:gridCol>
                <a:gridCol w="2488025">
                  <a:extLst>
                    <a:ext uri="{9D8B030D-6E8A-4147-A177-3AD203B41FA5}">
                      <a16:colId xmlns:a16="http://schemas.microsoft.com/office/drawing/2014/main" val="20001"/>
                    </a:ext>
                  </a:extLst>
                </a:gridCol>
                <a:gridCol w="5882000">
                  <a:extLst>
                    <a:ext uri="{9D8B030D-6E8A-4147-A177-3AD203B41FA5}">
                      <a16:colId xmlns:a16="http://schemas.microsoft.com/office/drawing/2014/main" val="20002"/>
                    </a:ext>
                  </a:extLst>
                </a:gridCol>
              </a:tblGrid>
              <a:tr h="78545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369" name="Google Shape;369;p19"/>
          <p:cNvSpPr txBox="1"/>
          <p:nvPr/>
        </p:nvSpPr>
        <p:spPr>
          <a:xfrm>
            <a:off x="4308600" y="3230185"/>
            <a:ext cx="1392882"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WAKTU</a:t>
            </a:r>
            <a:endParaRPr/>
          </a:p>
        </p:txBody>
      </p:sp>
      <p:sp>
        <p:nvSpPr>
          <p:cNvPr id="370" name="Google Shape;370;p19"/>
          <p:cNvSpPr txBox="1"/>
          <p:nvPr/>
        </p:nvSpPr>
        <p:spPr>
          <a:xfrm>
            <a:off x="6879861" y="3131107"/>
            <a:ext cx="1420416"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DURASI</a:t>
            </a:r>
            <a:endParaRPr/>
          </a:p>
        </p:txBody>
      </p:sp>
      <p:sp>
        <p:nvSpPr>
          <p:cNvPr id="371" name="Google Shape;371;p19"/>
          <p:cNvSpPr txBox="1"/>
          <p:nvPr/>
        </p:nvSpPr>
        <p:spPr>
          <a:xfrm>
            <a:off x="10814732" y="3131107"/>
            <a:ext cx="1606897" cy="51435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rgbClr val="FFFFFF"/>
                </a:solidFill>
                <a:latin typeface="Open Sans"/>
                <a:ea typeface="Open Sans"/>
                <a:cs typeface="Open Sans"/>
                <a:sym typeface="Open Sans"/>
              </a:rPr>
              <a:t>AGENDA</a:t>
            </a:r>
            <a:endParaRPr/>
          </a:p>
        </p:txBody>
      </p:sp>
      <p:graphicFrame>
        <p:nvGraphicFramePr>
          <p:cNvPr id="372" name="Google Shape;372;p19"/>
          <p:cNvGraphicFramePr/>
          <p:nvPr/>
        </p:nvGraphicFramePr>
        <p:xfrm>
          <a:off x="3466082" y="3948687"/>
          <a:ext cx="3000000" cy="3000000"/>
        </p:xfrm>
        <a:graphic>
          <a:graphicData uri="http://schemas.openxmlformats.org/drawingml/2006/table">
            <a:tbl>
              <a:tblPr>
                <a:noFill/>
                <a:tableStyleId>{ACA84B39-6228-411B-9C17-2493ED9F018C}</a:tableStyleId>
              </a:tblPr>
              <a:tblGrid>
                <a:gridCol w="2964775">
                  <a:extLst>
                    <a:ext uri="{9D8B030D-6E8A-4147-A177-3AD203B41FA5}">
                      <a16:colId xmlns:a16="http://schemas.microsoft.com/office/drawing/2014/main" val="20000"/>
                    </a:ext>
                  </a:extLst>
                </a:gridCol>
                <a:gridCol w="2509700">
                  <a:extLst>
                    <a:ext uri="{9D8B030D-6E8A-4147-A177-3AD203B41FA5}">
                      <a16:colId xmlns:a16="http://schemas.microsoft.com/office/drawing/2014/main" val="20001"/>
                    </a:ext>
                  </a:extLst>
                </a:gridCol>
                <a:gridCol w="5881350">
                  <a:extLst>
                    <a:ext uri="{9D8B030D-6E8A-4147-A177-3AD203B41FA5}">
                      <a16:colId xmlns:a16="http://schemas.microsoft.com/office/drawing/2014/main" val="20002"/>
                    </a:ext>
                  </a:extLst>
                </a:gridCol>
              </a:tblGrid>
              <a:tr h="99930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l"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108250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12655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103300">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marR="0" lvl="0" indent="0" algn="ctr" rtl="0">
                        <a:lnSpc>
                          <a:spcPct val="229090"/>
                        </a:lnSpc>
                        <a:spcBef>
                          <a:spcPts val="0"/>
                        </a:spcBef>
                        <a:spcAft>
                          <a:spcPts val="0"/>
                        </a:spcAft>
                        <a:buNone/>
                      </a:pPr>
                      <a:endParaRPr sz="1100" u="none" strike="noStrike" cap="none"/>
                    </a:p>
                  </a:txBody>
                  <a:tcPr marL="190500" marR="190500" marT="190500" marB="190500"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73" name="Google Shape;373;p19"/>
          <p:cNvSpPr txBox="1"/>
          <p:nvPr/>
        </p:nvSpPr>
        <p:spPr>
          <a:xfrm>
            <a:off x="1410988" y="2354839"/>
            <a:ext cx="14183864" cy="43179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500" b="1">
                <a:solidFill>
                  <a:srgbClr val="FFFFFF"/>
                </a:solidFill>
                <a:latin typeface="Open Sans"/>
                <a:ea typeface="Open Sans"/>
                <a:cs typeface="Open Sans"/>
                <a:sym typeface="Open Sans"/>
              </a:rPr>
              <a:t>Agenda Hari Kedua – Rabu, 4 Juni 2025</a:t>
            </a:r>
            <a:endParaRPr/>
          </a:p>
        </p:txBody>
      </p:sp>
      <p:sp>
        <p:nvSpPr>
          <p:cNvPr id="374" name="Google Shape;374;p19"/>
          <p:cNvSpPr txBox="1"/>
          <p:nvPr/>
        </p:nvSpPr>
        <p:spPr>
          <a:xfrm>
            <a:off x="3786624" y="4246138"/>
            <a:ext cx="2436835" cy="46288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2776">
                <a:solidFill>
                  <a:srgbClr val="FFFFFF"/>
                </a:solidFill>
                <a:latin typeface="Open Sans"/>
                <a:ea typeface="Open Sans"/>
                <a:cs typeface="Open Sans"/>
                <a:sym typeface="Open Sans"/>
              </a:rPr>
              <a:t>13.00 – 14.00</a:t>
            </a:r>
            <a:endParaRPr/>
          </a:p>
        </p:txBody>
      </p:sp>
      <p:sp>
        <p:nvSpPr>
          <p:cNvPr id="375" name="Google Shape;375;p19"/>
          <p:cNvSpPr txBox="1"/>
          <p:nvPr/>
        </p:nvSpPr>
        <p:spPr>
          <a:xfrm>
            <a:off x="6515324" y="4171173"/>
            <a:ext cx="2436835" cy="53784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a:solidFill>
                  <a:srgbClr val="FFFFFF"/>
                </a:solidFill>
                <a:latin typeface="Open Sans"/>
                <a:ea typeface="Open Sans"/>
                <a:cs typeface="Open Sans"/>
                <a:sym typeface="Open Sans"/>
              </a:rPr>
              <a:t>60 menit</a:t>
            </a:r>
            <a:endParaRPr/>
          </a:p>
        </p:txBody>
      </p:sp>
      <p:sp>
        <p:nvSpPr>
          <p:cNvPr id="376" name="Google Shape;376;p19"/>
          <p:cNvSpPr txBox="1"/>
          <p:nvPr/>
        </p:nvSpPr>
        <p:spPr>
          <a:xfrm>
            <a:off x="8952159" y="4082037"/>
            <a:ext cx="5869759" cy="657108"/>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1879" b="1">
                <a:solidFill>
                  <a:srgbClr val="FFFFFF"/>
                </a:solidFill>
                <a:latin typeface="Open Sans"/>
                <a:ea typeface="Open Sans"/>
                <a:cs typeface="Open Sans"/>
                <a:sym typeface="Open Sans"/>
              </a:rPr>
              <a:t>Pembukaan Acara Gebyar Technopreneurship Dies Natalis UNJ ke-61</a:t>
            </a:r>
            <a:endParaRPr/>
          </a:p>
        </p:txBody>
      </p:sp>
      <p:sp>
        <p:nvSpPr>
          <p:cNvPr id="377" name="Google Shape;377;p19"/>
          <p:cNvSpPr txBox="1"/>
          <p:nvPr/>
        </p:nvSpPr>
        <p:spPr>
          <a:xfrm>
            <a:off x="3786624" y="5276742"/>
            <a:ext cx="2436835" cy="46288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2776">
                <a:solidFill>
                  <a:srgbClr val="FFFFFF"/>
                </a:solidFill>
                <a:latin typeface="Open Sans"/>
                <a:ea typeface="Open Sans"/>
                <a:cs typeface="Open Sans"/>
                <a:sym typeface="Open Sans"/>
              </a:rPr>
              <a:t>14.00 – 16.00</a:t>
            </a:r>
            <a:endParaRPr/>
          </a:p>
        </p:txBody>
      </p:sp>
      <p:sp>
        <p:nvSpPr>
          <p:cNvPr id="378" name="Google Shape;378;p19"/>
          <p:cNvSpPr txBox="1"/>
          <p:nvPr/>
        </p:nvSpPr>
        <p:spPr>
          <a:xfrm>
            <a:off x="6515324" y="5201777"/>
            <a:ext cx="2436835" cy="53784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200">
                <a:solidFill>
                  <a:srgbClr val="FFFFFF"/>
                </a:solidFill>
                <a:latin typeface="Open Sans"/>
                <a:ea typeface="Open Sans"/>
                <a:cs typeface="Open Sans"/>
                <a:sym typeface="Open Sans"/>
              </a:rPr>
              <a:t>120 menit</a:t>
            </a:r>
            <a:endParaRPr/>
          </a:p>
        </p:txBody>
      </p:sp>
      <p:sp>
        <p:nvSpPr>
          <p:cNvPr id="379" name="Google Shape;379;p19"/>
          <p:cNvSpPr txBox="1"/>
          <p:nvPr/>
        </p:nvSpPr>
        <p:spPr>
          <a:xfrm>
            <a:off x="8952159" y="5184390"/>
            <a:ext cx="5869759" cy="657108"/>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1879" b="1">
                <a:solidFill>
                  <a:srgbClr val="FFFFFF"/>
                </a:solidFill>
                <a:latin typeface="Open Sans"/>
                <a:ea typeface="Open Sans"/>
                <a:cs typeface="Open Sans"/>
                <a:sym typeface="Open Sans"/>
              </a:rPr>
              <a:t>Pameran Gebyar Technopreneurship Dies Natalis UNJ ke-61</a:t>
            </a:r>
            <a:endParaRPr/>
          </a:p>
        </p:txBody>
      </p:sp>
      <p:sp>
        <p:nvSpPr>
          <p:cNvPr id="380" name="Google Shape;380;p19"/>
          <p:cNvSpPr txBox="1"/>
          <p:nvPr/>
        </p:nvSpPr>
        <p:spPr>
          <a:xfrm>
            <a:off x="3786624" y="6311122"/>
            <a:ext cx="2436835" cy="46288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2776">
                <a:solidFill>
                  <a:srgbClr val="FFFFFF"/>
                </a:solidFill>
                <a:latin typeface="Open Sans"/>
                <a:ea typeface="Open Sans"/>
                <a:cs typeface="Open Sans"/>
                <a:sym typeface="Open Sans"/>
              </a:rPr>
              <a:t>16.00 – 17.00</a:t>
            </a:r>
            <a:endParaRPr/>
          </a:p>
        </p:txBody>
      </p:sp>
      <p:sp>
        <p:nvSpPr>
          <p:cNvPr id="381" name="Google Shape;381;p19"/>
          <p:cNvSpPr txBox="1"/>
          <p:nvPr/>
        </p:nvSpPr>
        <p:spPr>
          <a:xfrm>
            <a:off x="6515324" y="5962911"/>
            <a:ext cx="2436835" cy="1304800"/>
          </a:xfrm>
          <a:prstGeom prst="rect">
            <a:avLst/>
          </a:prstGeom>
          <a:noFill/>
          <a:ln>
            <a:noFill/>
          </a:ln>
        </p:spPr>
        <p:txBody>
          <a:bodyPr spcFirstLastPara="1" wrap="square" lIns="0" tIns="0" rIns="0" bIns="0" anchor="t" anchorCtr="0">
            <a:spAutoFit/>
          </a:bodyPr>
          <a:lstStyle/>
          <a:p>
            <a:pPr marL="0" marR="0" lvl="0" indent="0" algn="ctr" rtl="0">
              <a:lnSpc>
                <a:spcPct val="175333"/>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40013"/>
              </a:lnSpc>
              <a:spcBef>
                <a:spcPts val="0"/>
              </a:spcBef>
              <a:spcAft>
                <a:spcPts val="0"/>
              </a:spcAft>
              <a:buNone/>
            </a:pPr>
            <a:r>
              <a:rPr lang="en-US" sz="2954">
                <a:solidFill>
                  <a:srgbClr val="FFFFFF"/>
                </a:solidFill>
                <a:latin typeface="Open Sans"/>
                <a:ea typeface="Open Sans"/>
                <a:cs typeface="Open Sans"/>
                <a:sym typeface="Open Sans"/>
              </a:rPr>
              <a:t>60 menit</a:t>
            </a:r>
            <a:endParaRPr/>
          </a:p>
          <a:p>
            <a:pPr marL="0" marR="0" lvl="0" indent="0" algn="ctr" rtl="0">
              <a:lnSpc>
                <a:spcPct val="106838"/>
              </a:lnSpc>
              <a:spcBef>
                <a:spcPts val="0"/>
              </a:spcBef>
              <a:spcAft>
                <a:spcPts val="0"/>
              </a:spcAft>
              <a:buNone/>
            </a:pPr>
            <a:endParaRPr sz="2954">
              <a:solidFill>
                <a:srgbClr val="FFFFFF"/>
              </a:solidFill>
              <a:latin typeface="Open Sans"/>
              <a:ea typeface="Open Sans"/>
              <a:cs typeface="Open Sans"/>
              <a:sym typeface="Open Sans"/>
            </a:endParaRPr>
          </a:p>
        </p:txBody>
      </p:sp>
      <p:sp>
        <p:nvSpPr>
          <p:cNvPr id="382" name="Google Shape;382;p19"/>
          <p:cNvSpPr txBox="1"/>
          <p:nvPr/>
        </p:nvSpPr>
        <p:spPr>
          <a:xfrm>
            <a:off x="8952159" y="6385458"/>
            <a:ext cx="5869759" cy="323733"/>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1879" b="1">
                <a:solidFill>
                  <a:srgbClr val="FFFFFF"/>
                </a:solidFill>
                <a:latin typeface="Open Sans"/>
                <a:ea typeface="Open Sans"/>
                <a:cs typeface="Open Sans"/>
                <a:sym typeface="Open Sans"/>
              </a:rPr>
              <a:t>Pengumuman Juara INACOMP 1.0</a:t>
            </a:r>
            <a:endParaRPr/>
          </a:p>
        </p:txBody>
      </p:sp>
      <p:sp>
        <p:nvSpPr>
          <p:cNvPr id="383" name="Google Shape;383;p19"/>
          <p:cNvSpPr txBox="1"/>
          <p:nvPr/>
        </p:nvSpPr>
        <p:spPr>
          <a:xfrm>
            <a:off x="3786624" y="7345502"/>
            <a:ext cx="2436835" cy="462880"/>
          </a:xfrm>
          <a:prstGeom prst="rect">
            <a:avLst/>
          </a:prstGeom>
          <a:noFill/>
          <a:ln>
            <a:noFill/>
          </a:ln>
        </p:spPr>
        <p:txBody>
          <a:bodyPr spcFirstLastPara="1" wrap="square" lIns="0" tIns="0" rIns="0" bIns="0" anchor="t" anchorCtr="0">
            <a:spAutoFit/>
          </a:bodyPr>
          <a:lstStyle/>
          <a:p>
            <a:pPr marL="0" marR="0" lvl="0" indent="0" algn="l" rtl="0">
              <a:lnSpc>
                <a:spcPct val="139985"/>
              </a:lnSpc>
              <a:spcBef>
                <a:spcPts val="0"/>
              </a:spcBef>
              <a:spcAft>
                <a:spcPts val="0"/>
              </a:spcAft>
              <a:buNone/>
            </a:pPr>
            <a:r>
              <a:rPr lang="en-US" sz="2776">
                <a:solidFill>
                  <a:srgbClr val="FFFFFF"/>
                </a:solidFill>
                <a:latin typeface="Open Sans"/>
                <a:ea typeface="Open Sans"/>
                <a:cs typeface="Open Sans"/>
                <a:sym typeface="Open Sans"/>
              </a:rPr>
              <a:t>16.00 – 17.00</a:t>
            </a:r>
            <a:endParaRPr/>
          </a:p>
        </p:txBody>
      </p:sp>
      <p:sp>
        <p:nvSpPr>
          <p:cNvPr id="384" name="Google Shape;384;p19"/>
          <p:cNvSpPr txBox="1"/>
          <p:nvPr/>
        </p:nvSpPr>
        <p:spPr>
          <a:xfrm>
            <a:off x="6515324" y="6955532"/>
            <a:ext cx="2436835" cy="1304800"/>
          </a:xfrm>
          <a:prstGeom prst="rect">
            <a:avLst/>
          </a:prstGeom>
          <a:noFill/>
          <a:ln>
            <a:noFill/>
          </a:ln>
        </p:spPr>
        <p:txBody>
          <a:bodyPr spcFirstLastPara="1" wrap="square" lIns="0" tIns="0" rIns="0" bIns="0" anchor="t" anchorCtr="0">
            <a:spAutoFit/>
          </a:bodyPr>
          <a:lstStyle/>
          <a:p>
            <a:pPr marL="0" marR="0" lvl="0" indent="0" algn="ctr" rtl="0">
              <a:lnSpc>
                <a:spcPct val="175333"/>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40013"/>
              </a:lnSpc>
              <a:spcBef>
                <a:spcPts val="0"/>
              </a:spcBef>
              <a:spcAft>
                <a:spcPts val="0"/>
              </a:spcAft>
              <a:buNone/>
            </a:pPr>
            <a:r>
              <a:rPr lang="en-US" sz="2954">
                <a:solidFill>
                  <a:srgbClr val="FFFFFF"/>
                </a:solidFill>
                <a:latin typeface="Open Sans"/>
                <a:ea typeface="Open Sans"/>
                <a:cs typeface="Open Sans"/>
                <a:sym typeface="Open Sans"/>
              </a:rPr>
              <a:t>20 menit</a:t>
            </a:r>
            <a:endParaRPr/>
          </a:p>
          <a:p>
            <a:pPr marL="0" marR="0" lvl="0" indent="0" algn="ctr" rtl="0">
              <a:lnSpc>
                <a:spcPct val="106838"/>
              </a:lnSpc>
              <a:spcBef>
                <a:spcPts val="0"/>
              </a:spcBef>
              <a:spcAft>
                <a:spcPts val="0"/>
              </a:spcAft>
              <a:buNone/>
            </a:pPr>
            <a:endParaRPr sz="2954">
              <a:solidFill>
                <a:srgbClr val="FFFFFF"/>
              </a:solidFill>
              <a:latin typeface="Open Sans"/>
              <a:ea typeface="Open Sans"/>
              <a:cs typeface="Open Sans"/>
              <a:sym typeface="Open Sans"/>
            </a:endParaRPr>
          </a:p>
        </p:txBody>
      </p:sp>
      <p:sp>
        <p:nvSpPr>
          <p:cNvPr id="385" name="Google Shape;385;p19"/>
          <p:cNvSpPr txBox="1"/>
          <p:nvPr/>
        </p:nvSpPr>
        <p:spPr>
          <a:xfrm>
            <a:off x="8952159" y="7355027"/>
            <a:ext cx="5869759" cy="657108"/>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1879" b="1">
                <a:solidFill>
                  <a:srgbClr val="FFFFFF"/>
                </a:solidFill>
                <a:latin typeface="Open Sans"/>
                <a:ea typeface="Open Sans"/>
                <a:cs typeface="Open Sans"/>
                <a:sym typeface="Open Sans"/>
              </a:rPr>
              <a:t>Penutupan Acara Gebyar Technopreneurship Dies Natalis UNJ ke-61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0"/>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91" name="Google Shape;391;p20"/>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392" name="Google Shape;392;p20"/>
          <p:cNvSpPr txBox="1"/>
          <p:nvPr/>
        </p:nvSpPr>
        <p:spPr>
          <a:xfrm>
            <a:off x="4793121" y="1283553"/>
            <a:ext cx="870175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TATA TERTIB</a:t>
            </a:r>
            <a:endParaRPr/>
          </a:p>
        </p:txBody>
      </p:sp>
      <p:sp>
        <p:nvSpPr>
          <p:cNvPr id="393" name="Google Shape;393;p20"/>
          <p:cNvSpPr txBox="1"/>
          <p:nvPr/>
        </p:nvSpPr>
        <p:spPr>
          <a:xfrm>
            <a:off x="1028700" y="2687257"/>
            <a:ext cx="15822854" cy="6144953"/>
          </a:xfrm>
          <a:prstGeom prst="rect">
            <a:avLst/>
          </a:prstGeom>
          <a:noFill/>
          <a:ln>
            <a:noFill/>
          </a:ln>
        </p:spPr>
        <p:txBody>
          <a:bodyPr spcFirstLastPara="1" wrap="square" lIns="0" tIns="0" rIns="0" bIns="0" anchor="t" anchorCtr="0">
            <a:spAutoFit/>
          </a:bodyPr>
          <a:lstStyle/>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Hal yang perlu dipersiapkan peserta: laptop, dan platform yang digunakan.</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Tidak dibenarkan menggunakan internet / AI  pada saat pengerjaan PKA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Tidak dibenarkan menggunakan peralatan (hardware/software) di luar ketentuan yang ada.</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tidak dibenarkan berkonsultasi atau mendapat arahan teknis dari siapapun tentang pekerjaan pada waktu kegiatan berlangsung kecuali pihak juri.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Barang bawaan peserta yang bukan merupakan peralatan yang harus dipersiapkan wajib dikumpulkan pada tempat yang telah disediakan.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 Peserta dianjurkan hadir pada saat technical meeting. Jika peserta tidak hadir technical meeting, peserta masih diperbolehkan untuk mengikuti lomba dengan menanggung sendiri resiko yang ada. </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399" name="Google Shape;399;p21"/>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00" name="Google Shape;400;p21"/>
          <p:cNvSpPr txBox="1"/>
          <p:nvPr/>
        </p:nvSpPr>
        <p:spPr>
          <a:xfrm>
            <a:off x="4183521" y="1290718"/>
            <a:ext cx="992095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TATA TERTIB</a:t>
            </a:r>
            <a:endParaRPr/>
          </a:p>
        </p:txBody>
      </p:sp>
      <p:sp>
        <p:nvSpPr>
          <p:cNvPr id="401" name="Google Shape;401;p21"/>
          <p:cNvSpPr txBox="1"/>
          <p:nvPr/>
        </p:nvSpPr>
        <p:spPr>
          <a:xfrm>
            <a:off x="1232573" y="3385364"/>
            <a:ext cx="15822854" cy="5582978"/>
          </a:xfrm>
          <a:prstGeom prst="rect">
            <a:avLst/>
          </a:prstGeom>
          <a:noFill/>
          <a:ln>
            <a:noFill/>
          </a:ln>
        </p:spPr>
        <p:txBody>
          <a:bodyPr spcFirstLastPara="1" wrap="square" lIns="0" tIns="0" rIns="0" bIns="0" anchor="t" anchorCtr="0">
            <a:spAutoFit/>
          </a:bodyPr>
          <a:lstStyle/>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wajib hadir 30 menit sebelum pembukaan babak final INACOMP 1.0 dimulai dan mengisi daftar hadir yang telah disediakan.</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Waktu total perlombaan adalah 4 jam. Peserta yang selesai lebih cepat dari waktu yang telah ditentukan dapat meghubungi panitia dan menunggu di area perlombaan hingga perlombaan selesai.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yang tidak dapat melanjutkan lomba karena sakit atau hal-hal lainnya ditengah perlombaan dinyatakan telah selesai mengerjakan soal, gugur, atau mengundurkan diri.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Kegagalan pekerjaan tidak diberikan toleransi (belum di-save, hasil pengerjaan gagal, atau kegagalan lainnya). </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64DD9C11-06ED-E834-5157-3FA865A02A99}"/>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7BA0EA0F-00AA-BE6F-AE74-BD0CE386DB39}"/>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BE249164-2B6C-7356-AD16-21985DE144C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8956B987-AB2E-9EA3-3754-4C02A9E6B8DA}"/>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749CB4E4-7E4E-CAD5-FCAC-1D7AAEECF168}"/>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0AAEC9B0-F96B-E2BE-F96D-45C1A4235E28}"/>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E2989CBF-A66D-6FF1-8B16-E0F893BCA824}"/>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DE21A103-035F-F04D-4A90-32B1D401C10D}"/>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A43C9610-8121-9FC8-35CA-D023D35F2370}"/>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5C914149-0841-A709-DFEE-C7A1EBB52D67}"/>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59E35B68-0BF3-8C2B-862A-853E5EB53B81}"/>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02E63B93-B635-C3F8-885D-4BE236ADA93D}"/>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B0D27171-EDEB-0B12-A4F0-20BA2033BD44}"/>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64E652C1-6976-307B-50B6-6995BDC9BCBF}"/>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CCAC9BD3-3A9D-E23D-C424-9BA6B90B6EBF}"/>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4D2C54B7-540F-9C2A-1C12-7407D20B3BC9}"/>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FA81B898-AC7B-BACA-78BF-2A0BE520394D}"/>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8B84F133-937F-4E0E-3B0B-2BCB3190A960}"/>
              </a:ext>
            </a:extLst>
          </p:cNvPr>
          <p:cNvSpPr txBox="1"/>
          <p:nvPr/>
        </p:nvSpPr>
        <p:spPr>
          <a:xfrm>
            <a:off x="-4497908" y="1912160"/>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id-ID" sz="3200" dirty="0" err="1">
                <a:solidFill>
                  <a:srgbClr val="A3E3F2"/>
                </a:solidFill>
                <a:latin typeface="Arial"/>
                <a:ea typeface="Arial"/>
                <a:cs typeface="Arial"/>
                <a:sym typeface="Arial"/>
              </a:rPr>
              <a:t>Konfiguasi</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1</a:t>
            </a:r>
            <a:endParaRPr sz="3200" dirty="0"/>
          </a:p>
        </p:txBody>
      </p:sp>
      <p:pic>
        <p:nvPicPr>
          <p:cNvPr id="5" name="Picture 4">
            <a:extLst>
              <a:ext uri="{FF2B5EF4-FFF2-40B4-BE49-F238E27FC236}">
                <a16:creationId xmlns:a16="http://schemas.microsoft.com/office/drawing/2014/main" id="{0823AA54-8DAE-1475-27AD-92951D692B2F}"/>
              </a:ext>
            </a:extLst>
          </p:cNvPr>
          <p:cNvPicPr>
            <a:picLocks noChangeAspect="1"/>
          </p:cNvPicPr>
          <p:nvPr/>
        </p:nvPicPr>
        <p:blipFill>
          <a:blip r:embed="rId11"/>
          <a:stretch>
            <a:fillRect/>
          </a:stretch>
        </p:blipFill>
        <p:spPr>
          <a:xfrm>
            <a:off x="1169332" y="2664659"/>
            <a:ext cx="9975995" cy="6182307"/>
          </a:xfrm>
          <a:prstGeom prst="rect">
            <a:avLst/>
          </a:prstGeom>
        </p:spPr>
      </p:pic>
    </p:spTree>
    <p:extLst>
      <p:ext uri="{BB962C8B-B14F-4D97-AF65-F5344CB8AC3E}">
        <p14:creationId xmlns:p14="http://schemas.microsoft.com/office/powerpoint/2010/main" val="989502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2"/>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407" name="Google Shape;407;p22"/>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08" name="Google Shape;408;p22"/>
          <p:cNvSpPr txBox="1"/>
          <p:nvPr/>
        </p:nvSpPr>
        <p:spPr>
          <a:xfrm>
            <a:off x="5440821" y="1181100"/>
            <a:ext cx="740635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TATA TERTIB</a:t>
            </a:r>
            <a:endParaRPr/>
          </a:p>
        </p:txBody>
      </p:sp>
      <p:sp>
        <p:nvSpPr>
          <p:cNvPr id="409" name="Google Shape;409;p22"/>
          <p:cNvSpPr txBox="1"/>
          <p:nvPr/>
        </p:nvSpPr>
        <p:spPr>
          <a:xfrm>
            <a:off x="1028700" y="2687257"/>
            <a:ext cx="15822854" cy="4459028"/>
          </a:xfrm>
          <a:prstGeom prst="rect">
            <a:avLst/>
          </a:prstGeom>
          <a:noFill/>
          <a:ln>
            <a:noFill/>
          </a:ln>
        </p:spPr>
        <p:txBody>
          <a:bodyPr spcFirstLastPara="1" wrap="square" lIns="0" tIns="0" rIns="0" bIns="0" anchor="t" anchorCtr="0">
            <a:spAutoFit/>
          </a:bodyPr>
          <a:lstStyle/>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Kerusakan peralatan (hardware/software) akibat kesalahan prosedur yang dilakukan peserta akan menjadi tanggung jawab peserta itu sendiri.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wajib mematuhi SOP yang ada. Jika peserta mengalami kendala, maka wajib untuk menghubungi panitia.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Pelanggaran terhadap tata tertib akan diberikan sanksi berupa teguran hingga diskualifikasi peserta. </a:t>
            </a:r>
            <a:endParaRPr/>
          </a:p>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Peserta dilarang membocorkan soal kepada tim lain maupun pihak luar.</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415" name="Google Shape;415;p23"/>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16" name="Google Shape;416;p23"/>
          <p:cNvSpPr txBox="1"/>
          <p:nvPr/>
        </p:nvSpPr>
        <p:spPr>
          <a:xfrm>
            <a:off x="4322548" y="1503878"/>
            <a:ext cx="9235157" cy="1028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6000" b="1">
                <a:solidFill>
                  <a:srgbClr val="FFFFFF"/>
                </a:solidFill>
                <a:latin typeface="Open Sans"/>
                <a:ea typeface="Open Sans"/>
                <a:cs typeface="Open Sans"/>
                <a:sym typeface="Open Sans"/>
              </a:rPr>
              <a:t>TATA TERTIB</a:t>
            </a:r>
            <a:endParaRPr/>
          </a:p>
        </p:txBody>
      </p:sp>
      <p:sp>
        <p:nvSpPr>
          <p:cNvPr id="417" name="Google Shape;417;p23"/>
          <p:cNvSpPr txBox="1"/>
          <p:nvPr/>
        </p:nvSpPr>
        <p:spPr>
          <a:xfrm>
            <a:off x="1028700" y="2687257"/>
            <a:ext cx="15822854" cy="1649153"/>
          </a:xfrm>
          <a:prstGeom prst="rect">
            <a:avLst/>
          </a:prstGeom>
          <a:noFill/>
          <a:ln>
            <a:noFill/>
          </a:ln>
        </p:spPr>
        <p:txBody>
          <a:bodyPr spcFirstLastPara="1" wrap="square" lIns="0" tIns="0" rIns="0" bIns="0" anchor="t" anchorCtr="0">
            <a:spAutoFit/>
          </a:bodyPr>
          <a:lstStyle/>
          <a:p>
            <a:pPr marL="601574" marR="0" lvl="1" indent="-300787" algn="just" rtl="0">
              <a:lnSpc>
                <a:spcPct val="160014"/>
              </a:lnSpc>
              <a:spcBef>
                <a:spcPts val="0"/>
              </a:spcBef>
              <a:spcAft>
                <a:spcPts val="0"/>
              </a:spcAft>
              <a:buClr>
                <a:srgbClr val="EBF6F2"/>
              </a:buClr>
              <a:buSzPts val="2786"/>
              <a:buFont typeface="Arial"/>
              <a:buChar char="•"/>
            </a:pPr>
            <a:r>
              <a:rPr lang="en-US" sz="2786" b="0" i="0" u="none" strike="noStrike" cap="none">
                <a:solidFill>
                  <a:srgbClr val="EBF6F2"/>
                </a:solidFill>
                <a:latin typeface="Open Sans"/>
                <a:ea typeface="Open Sans"/>
                <a:cs typeface="Open Sans"/>
                <a:sym typeface="Open Sans"/>
              </a:rPr>
              <a:t>Pada babak final secara offline, peserta diperbolehkan mengajak pendamping dengan ketentuan sebagai berikut: </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
        <p:nvSpPr>
          <p:cNvPr id="418" name="Google Shape;418;p23"/>
          <p:cNvSpPr txBox="1"/>
          <p:nvPr/>
        </p:nvSpPr>
        <p:spPr>
          <a:xfrm>
            <a:off x="1665684" y="3809744"/>
            <a:ext cx="15185870" cy="4459028"/>
          </a:xfrm>
          <a:prstGeom prst="rect">
            <a:avLst/>
          </a:prstGeom>
          <a:noFill/>
          <a:ln>
            <a:noFill/>
          </a:ln>
        </p:spPr>
        <p:txBody>
          <a:bodyPr spcFirstLastPara="1" wrap="square" lIns="0" tIns="0" rIns="0" bIns="0" anchor="t" anchorCtr="0">
            <a:spAutoFit/>
          </a:bodyPr>
          <a:lstStyle/>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1. Jumlah pendamping maksimal 1 orang. </a:t>
            </a:r>
            <a:endParaRPr/>
          </a:p>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2. Pendamping berasal dari institusi yang sama. </a:t>
            </a:r>
            <a:endParaRPr/>
          </a:p>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3. Pendamping menunggu di ruangan yang disediakan oleh panitia. </a:t>
            </a:r>
            <a:endParaRPr/>
          </a:p>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4. Pendamping hanya mengawal peserta lomba dan tidak diperbolehkan membantu peserta selama perlombaan berlangsung. </a:t>
            </a:r>
            <a:endParaRPr/>
          </a:p>
          <a:p>
            <a:pPr marL="0" marR="0" lvl="0" indent="0" algn="just" rtl="0">
              <a:lnSpc>
                <a:spcPct val="160014"/>
              </a:lnSpc>
              <a:spcBef>
                <a:spcPts val="0"/>
              </a:spcBef>
              <a:spcAft>
                <a:spcPts val="0"/>
              </a:spcAft>
              <a:buNone/>
            </a:pPr>
            <a:r>
              <a:rPr lang="en-US" sz="2786">
                <a:solidFill>
                  <a:srgbClr val="EBF6F2"/>
                </a:solidFill>
                <a:latin typeface="Open Sans"/>
                <a:ea typeface="Open Sans"/>
                <a:cs typeface="Open Sans"/>
                <a:sym typeface="Open Sans"/>
              </a:rPr>
              <a:t>5. Apabila diketahui membantu peserta, maka tim akan didiskualifikasi.</a:t>
            </a:r>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a:p>
            <a:pPr marL="0" marR="0" lvl="0" indent="0" algn="just" rtl="0">
              <a:lnSpc>
                <a:spcPct val="160014"/>
              </a:lnSpc>
              <a:spcBef>
                <a:spcPts val="0"/>
              </a:spcBef>
              <a:spcAft>
                <a:spcPts val="0"/>
              </a:spcAft>
              <a:buNone/>
            </a:pPr>
            <a:endParaRPr sz="2786">
              <a:solidFill>
                <a:srgbClr val="EBF6F2"/>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424" name="Google Shape;424;p24"/>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25" name="Google Shape;425;p24"/>
          <p:cNvSpPr txBox="1"/>
          <p:nvPr/>
        </p:nvSpPr>
        <p:spPr>
          <a:xfrm>
            <a:off x="7993559" y="4396914"/>
            <a:ext cx="2300883" cy="1276351"/>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66C4"/>
                </a:solidFill>
                <a:latin typeface="Open Sans"/>
                <a:ea typeface="Open Sans"/>
                <a:cs typeface="Open Sans"/>
                <a:sym typeface="Open Sans"/>
              </a:rPr>
              <a:t>Q&amp;A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38885" b="-38883"/>
            </a:stretch>
          </a:blipFill>
          <a:ln>
            <a:noFill/>
          </a:ln>
        </p:spPr>
        <p:txBody>
          <a:bodyPr/>
          <a:lstStyle/>
          <a:p>
            <a:endParaRPr lang="id-ID"/>
          </a:p>
        </p:txBody>
      </p:sp>
      <p:sp>
        <p:nvSpPr>
          <p:cNvPr id="431" name="Google Shape;431;p25"/>
          <p:cNvSpPr/>
          <p:nvPr/>
        </p:nvSpPr>
        <p:spPr>
          <a:xfrm>
            <a:off x="0" y="0"/>
            <a:ext cx="18288000" cy="10213054"/>
          </a:xfrm>
          <a:custGeom>
            <a:avLst/>
            <a:gdLst/>
            <a:ahLst/>
            <a:cxnLst/>
            <a:rect l="l" t="t" r="r" b="b"/>
            <a:pathLst>
              <a:path w="18288000" h="10213054" extrusionOk="0">
                <a:moveTo>
                  <a:pt x="0" y="0"/>
                </a:moveTo>
                <a:lnTo>
                  <a:pt x="18288000" y="0"/>
                </a:lnTo>
                <a:lnTo>
                  <a:pt x="18288000" y="10213054"/>
                </a:lnTo>
                <a:lnTo>
                  <a:pt x="0" y="10213054"/>
                </a:lnTo>
                <a:lnTo>
                  <a:pt x="0" y="0"/>
                </a:lnTo>
                <a:close/>
              </a:path>
            </a:pathLst>
          </a:custGeom>
          <a:blipFill rotWithShape="1">
            <a:blip r:embed="rId4">
              <a:alphaModFix amt="50000"/>
            </a:blip>
            <a:stretch>
              <a:fillRect t="-695" b="-695"/>
            </a:stretch>
          </a:blipFill>
          <a:ln>
            <a:noFill/>
          </a:ln>
        </p:spPr>
        <p:txBody>
          <a:bodyPr/>
          <a:lstStyle/>
          <a:p>
            <a:endParaRPr lang="id-ID"/>
          </a:p>
        </p:txBody>
      </p:sp>
      <p:sp>
        <p:nvSpPr>
          <p:cNvPr id="432" name="Google Shape;432;p25"/>
          <p:cNvSpPr txBox="1"/>
          <p:nvPr/>
        </p:nvSpPr>
        <p:spPr>
          <a:xfrm>
            <a:off x="5456262" y="4396914"/>
            <a:ext cx="7375475" cy="1276351"/>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7499" b="1">
                <a:solidFill>
                  <a:srgbClr val="FF66C4"/>
                </a:solidFill>
                <a:latin typeface="Open Sans"/>
                <a:ea typeface="Open Sans"/>
                <a:cs typeface="Open Sans"/>
                <a:sym typeface="Open Sans"/>
              </a:rPr>
              <a:t>TERIMA KASIH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0A7E1517-39F9-A067-20F2-3AD251314003}"/>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1C4E3D2A-6363-5AC5-CBB4-5924C43D7BA0}"/>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30B56305-56F0-55B7-0E13-3E8019A6E92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DDEB00E4-DEEC-62C6-3828-71AC1CAF8B7D}"/>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6E24A4F4-67EE-8C9E-E003-E7827F89D43E}"/>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8569107A-B36B-4EA4-1160-4529E9EAEFDF}"/>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2E3AE8AF-DDF0-4836-29E3-972659308CDC}"/>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0E46E9D6-0438-0B35-48B8-96AC4F6F4807}"/>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CD9986FB-FAEF-3A92-3AE0-900C872C4C95}"/>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209374F3-53E2-BC08-B3BE-647CCEBB5BDB}"/>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C4264AD2-72CA-C235-B84B-B0E9D7151B26}"/>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FC4AF390-C1AF-8459-7BEA-207645E84A48}"/>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B93FD3E5-6706-8F62-6F04-21ABD04EF404}"/>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5475099B-CCF6-2B29-074B-F2F39F9A9ADD}"/>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ABA5A4C8-0FCA-7838-F5AA-7AABDD884C7F}"/>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95A449EB-F411-254D-18D1-E7A329E5B2C7}"/>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2F623D68-FBCB-C749-9DBA-C8DD845F771B}"/>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356FD7B8-6FF8-E55B-3B8B-502695BFF646}"/>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1</a:t>
            </a:r>
            <a:endParaRPr sz="3200" dirty="0"/>
          </a:p>
        </p:txBody>
      </p:sp>
      <p:sp>
        <p:nvSpPr>
          <p:cNvPr id="173" name="Google Shape;173;p4">
            <a:extLst>
              <a:ext uri="{FF2B5EF4-FFF2-40B4-BE49-F238E27FC236}">
                <a16:creationId xmlns:a16="http://schemas.microsoft.com/office/drawing/2014/main" id="{0BAA7B03-4004-B252-72B8-E69C7640D776}"/>
              </a:ext>
            </a:extLst>
          </p:cNvPr>
          <p:cNvSpPr txBox="1"/>
          <p:nvPr/>
        </p:nvSpPr>
        <p:spPr>
          <a:xfrm>
            <a:off x="1133165" y="8243383"/>
            <a:ext cx="8467974" cy="319255"/>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dirty="0">
                <a:solidFill>
                  <a:srgbClr val="FFFFFF"/>
                </a:solidFill>
                <a:latin typeface="Open Sans"/>
                <a:ea typeface="Open Sans"/>
                <a:cs typeface="Open Sans"/>
                <a:sym typeface="Open Sans"/>
              </a:rPr>
              <a:t>Semua </a:t>
            </a:r>
            <a:r>
              <a:rPr lang="id-ID" sz="2305" b="1" i="0" u="none" strike="noStrike" cap="none" dirty="0">
                <a:solidFill>
                  <a:srgbClr val="FFFFFF"/>
                </a:solidFill>
                <a:latin typeface="Open Sans"/>
                <a:ea typeface="Open Sans"/>
                <a:cs typeface="Open Sans"/>
                <a:sym typeface="Open Sans"/>
              </a:rPr>
              <a:t>I</a:t>
            </a:r>
            <a:r>
              <a:rPr sz="2305" b="1" i="0" u="none" strike="noStrike" cap="none" dirty="0">
                <a:solidFill>
                  <a:srgbClr val="FFFFFF"/>
                </a:solidFill>
                <a:latin typeface="Open Sans"/>
                <a:ea typeface="Open Sans"/>
                <a:cs typeface="Open Sans"/>
                <a:sym typeface="Open Sans"/>
              </a:rPr>
              <a:t>p phone </a:t>
            </a:r>
            <a:r>
              <a:rPr sz="2305" b="1" i="0" u="none" strike="noStrike" cap="none" dirty="0" err="1">
                <a:solidFill>
                  <a:srgbClr val="FFFFFF"/>
                </a:solidFill>
                <a:latin typeface="Open Sans"/>
                <a:ea typeface="Open Sans"/>
                <a:cs typeface="Open Sans"/>
                <a:sym typeface="Open Sans"/>
              </a:rPr>
              <a:t>sudah</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bisa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saling</a:t>
            </a:r>
            <a:r>
              <a:rPr sz="2305" b="1" dirty="0">
                <a:solidFill>
                  <a:srgbClr val="FFFFFF"/>
                </a:solidFill>
                <a:latin typeface="Open Sans"/>
                <a:ea typeface="Open Sans"/>
                <a:cs typeface="Open Sans"/>
                <a:sym typeface="Open Sans"/>
              </a:rPr>
              <a:t> </a:t>
            </a:r>
            <a:r>
              <a:rPr sz="2305" b="1" dirty="0" err="1">
                <a:solidFill>
                  <a:srgbClr val="FFFFFF"/>
                </a:solidFill>
                <a:latin typeface="Open Sans"/>
                <a:ea typeface="Open Sans"/>
                <a:cs typeface="Open Sans"/>
                <a:sym typeface="Open Sans"/>
              </a:rPr>
              <a:t>melakukan</a:t>
            </a:r>
            <a:r>
              <a:rPr sz="2305" b="1" dirty="0">
                <a:solidFill>
                  <a:srgbClr val="FFFFFF"/>
                </a:solidFill>
                <a:latin typeface="Open Sans"/>
                <a:ea typeface="Open Sans"/>
                <a:cs typeface="Open Sans"/>
                <a:sym typeface="Open Sans"/>
              </a:rPr>
              <a:t> </a:t>
            </a:r>
            <a:r>
              <a:rPr sz="2305" b="1" dirty="0" err="1">
                <a:solidFill>
                  <a:srgbClr val="FFFFFF"/>
                </a:solidFill>
                <a:latin typeface="Open Sans"/>
                <a:ea typeface="Open Sans"/>
                <a:cs typeface="Open Sans"/>
                <a:sym typeface="Open Sans"/>
              </a:rPr>
              <a:t>panggilan</a:t>
            </a:r>
            <a:endParaRPr sz="2305" b="1" i="0" u="none" strike="noStrike" cap="none" dirty="0">
              <a:solidFill>
                <a:srgbClr val="FFFFFF"/>
              </a:solidFill>
              <a:latin typeface="Open Sans"/>
              <a:ea typeface="Open Sans"/>
              <a:cs typeface="Open Sans"/>
              <a:sym typeface="Open Sans"/>
            </a:endParaRPr>
          </a:p>
        </p:txBody>
      </p:sp>
      <p:pic>
        <p:nvPicPr>
          <p:cNvPr id="2" name="Picture 1" descr="A screenshot of a computer&#10;&#10;AI-generated content may be incorrect.">
            <a:extLst>
              <a:ext uri="{FF2B5EF4-FFF2-40B4-BE49-F238E27FC236}">
                <a16:creationId xmlns:a16="http://schemas.microsoft.com/office/drawing/2014/main" id="{4A81D544-850D-A84A-B9C1-402B7A02C61B}"/>
              </a:ext>
            </a:extLst>
          </p:cNvPr>
          <p:cNvPicPr>
            <a:picLocks noChangeAspect="1"/>
          </p:cNvPicPr>
          <p:nvPr/>
        </p:nvPicPr>
        <p:blipFill>
          <a:blip r:embed="rId11"/>
          <a:stretch>
            <a:fillRect/>
          </a:stretch>
        </p:blipFill>
        <p:spPr>
          <a:xfrm>
            <a:off x="1252823" y="2614350"/>
            <a:ext cx="10347370" cy="5268047"/>
          </a:xfrm>
          <a:prstGeom prst="rect">
            <a:avLst/>
          </a:prstGeom>
        </p:spPr>
      </p:pic>
    </p:spTree>
    <p:extLst>
      <p:ext uri="{BB962C8B-B14F-4D97-AF65-F5344CB8AC3E}">
        <p14:creationId xmlns:p14="http://schemas.microsoft.com/office/powerpoint/2010/main" val="216376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6CAA0C01-258C-937A-63B3-3CF88F9BC684}"/>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5D150622-CABC-D4F3-1D65-282D3357ECEE}"/>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C835FD88-7D9D-846D-A109-71965009195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21869C30-3B69-C24F-C35F-10AD779D1C65}"/>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85753543-D6D1-C6CE-5781-C1580E9A5A40}"/>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8FC61CFD-C870-3EC1-BBD1-788BD723FE9A}"/>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DE58264F-A4AA-991E-9253-78A0BFBD8370}"/>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A4EAB9A1-71A2-FB08-ED54-CB43C8999C2F}"/>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B2CB36CE-D16C-B206-D263-65BF7C5581CE}"/>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1D8D64AD-8B46-C46C-67B9-59E23BC092B8}"/>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20841224-7857-C210-32FF-CFF693C3F0C0}"/>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2F261D8F-3C5B-A090-BFF9-7422094164B1}"/>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7F523E6E-1C27-07F5-3208-3C346FDDD49F}"/>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CD6864B3-E1E7-21DC-4226-771C6D29E275}"/>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7F1C8FE9-2D8C-CCBE-67E5-ECD31F62CBE2}"/>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530C4118-8C62-56D7-6802-2267EF170F69}"/>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208FB6F1-1096-6747-40D9-EF9BED340416}"/>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29979167-F9BD-B5BD-F97B-20934472EBD3}"/>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1</a:t>
            </a:r>
            <a:endParaRPr sz="3200" dirty="0"/>
          </a:p>
        </p:txBody>
      </p:sp>
      <p:sp>
        <p:nvSpPr>
          <p:cNvPr id="173" name="Google Shape;173;p4">
            <a:extLst>
              <a:ext uri="{FF2B5EF4-FFF2-40B4-BE49-F238E27FC236}">
                <a16:creationId xmlns:a16="http://schemas.microsoft.com/office/drawing/2014/main" id="{9C81B9E1-4C7D-D4A7-144D-41125DFFCB87}"/>
              </a:ext>
            </a:extLst>
          </p:cNvPr>
          <p:cNvSpPr txBox="1"/>
          <p:nvPr/>
        </p:nvSpPr>
        <p:spPr>
          <a:xfrm>
            <a:off x="1281177" y="2742983"/>
            <a:ext cx="8467974" cy="319255"/>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S</a:t>
            </a:r>
            <a:r>
              <a:rPr sz="2305" b="1" i="0" u="none" strike="noStrike" cap="none" dirty="0" err="1">
                <a:solidFill>
                  <a:srgbClr val="FFFFFF"/>
                </a:solidFill>
                <a:latin typeface="Open Sans"/>
                <a:ea typeface="Open Sans"/>
                <a:cs typeface="Open Sans"/>
                <a:sym typeface="Open Sans"/>
              </a:rPr>
              <a:t>emua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ip</a:t>
            </a:r>
            <a:r>
              <a:rPr sz="2305" b="1" i="0" u="none" strike="noStrike" cap="none" dirty="0">
                <a:solidFill>
                  <a:srgbClr val="FFFFFF"/>
                </a:solidFill>
                <a:latin typeface="Open Sans"/>
                <a:ea typeface="Open Sans"/>
                <a:cs typeface="Open Sans"/>
                <a:sym typeface="Open Sans"/>
              </a:rPr>
              <a:t> phone </a:t>
            </a:r>
            <a:r>
              <a:rPr sz="2305" b="1" i="0" u="none" strike="noStrike" cap="none" dirty="0" err="1">
                <a:solidFill>
                  <a:srgbClr val="FFFFFF"/>
                </a:solidFill>
                <a:latin typeface="Open Sans"/>
                <a:ea typeface="Open Sans"/>
                <a:cs typeface="Open Sans"/>
                <a:sym typeface="Open Sans"/>
              </a:rPr>
              <a:t>sudah</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terdaftar</a:t>
            </a:r>
            <a:r>
              <a:rPr sz="2305" b="1" i="0" u="none" strike="noStrike" cap="none" dirty="0">
                <a:solidFill>
                  <a:srgbClr val="FFFFFF"/>
                </a:solidFill>
                <a:latin typeface="Open Sans"/>
                <a:ea typeface="Open Sans"/>
                <a:cs typeface="Open Sans"/>
                <a:sym typeface="Open Sans"/>
              </a:rPr>
              <a:t> dial number</a:t>
            </a:r>
          </a:p>
        </p:txBody>
      </p:sp>
      <p:pic>
        <p:nvPicPr>
          <p:cNvPr id="6" name="Picture 5" descr="A black background with white text&#10;&#10;AI-generated content may be incorrect.">
            <a:extLst>
              <a:ext uri="{FF2B5EF4-FFF2-40B4-BE49-F238E27FC236}">
                <a16:creationId xmlns:a16="http://schemas.microsoft.com/office/drawing/2014/main" id="{19C699A3-BF1D-E001-A301-5526BCAE8E0A}"/>
              </a:ext>
            </a:extLst>
          </p:cNvPr>
          <p:cNvPicPr>
            <a:picLocks noChangeAspect="1"/>
          </p:cNvPicPr>
          <p:nvPr/>
        </p:nvPicPr>
        <p:blipFill>
          <a:blip r:embed="rId11"/>
          <a:srcRect l="669" r="81581" b="45385"/>
          <a:stretch/>
        </p:blipFill>
        <p:spPr>
          <a:xfrm>
            <a:off x="8652883" y="2499516"/>
            <a:ext cx="3893639" cy="6850604"/>
          </a:xfrm>
          <a:prstGeom prst="rect">
            <a:avLst/>
          </a:prstGeom>
        </p:spPr>
      </p:pic>
      <p:pic>
        <p:nvPicPr>
          <p:cNvPr id="8" name="Picture 7">
            <a:extLst>
              <a:ext uri="{FF2B5EF4-FFF2-40B4-BE49-F238E27FC236}">
                <a16:creationId xmlns:a16="http://schemas.microsoft.com/office/drawing/2014/main" id="{539F1CF2-1660-5F62-E1A8-2F0E80607717}"/>
              </a:ext>
            </a:extLst>
          </p:cNvPr>
          <p:cNvPicPr>
            <a:picLocks noChangeAspect="1"/>
          </p:cNvPicPr>
          <p:nvPr/>
        </p:nvPicPr>
        <p:blipFill>
          <a:blip r:embed="rId12"/>
          <a:stretch>
            <a:fillRect/>
          </a:stretch>
        </p:blipFill>
        <p:spPr>
          <a:xfrm>
            <a:off x="1605768" y="3247350"/>
            <a:ext cx="4217271" cy="6102770"/>
          </a:xfrm>
          <a:prstGeom prst="rect">
            <a:avLst/>
          </a:prstGeom>
        </p:spPr>
      </p:pic>
    </p:spTree>
    <p:extLst>
      <p:ext uri="{BB962C8B-B14F-4D97-AF65-F5344CB8AC3E}">
        <p14:creationId xmlns:p14="http://schemas.microsoft.com/office/powerpoint/2010/main" val="227894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8DE63CCF-FFCB-9E2D-07ED-21980950311F}"/>
            </a:ext>
          </a:extLst>
        </p:cNvPr>
        <p:cNvGrpSpPr/>
        <p:nvPr/>
      </p:nvGrpSpPr>
      <p:grpSpPr>
        <a:xfrm>
          <a:off x="0" y="0"/>
          <a:ext cx="0" cy="0"/>
          <a:chOff x="0" y="0"/>
          <a:chExt cx="0" cy="0"/>
        </a:xfrm>
      </p:grpSpPr>
      <p:sp>
        <p:nvSpPr>
          <p:cNvPr id="130" name="Google Shape;130;p3">
            <a:extLst>
              <a:ext uri="{FF2B5EF4-FFF2-40B4-BE49-F238E27FC236}">
                <a16:creationId xmlns:a16="http://schemas.microsoft.com/office/drawing/2014/main" id="{01D2111F-E63A-B0A5-6916-C801BD062997}"/>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3">
            <a:extLst>
              <a:ext uri="{FF2B5EF4-FFF2-40B4-BE49-F238E27FC236}">
                <a16:creationId xmlns:a16="http://schemas.microsoft.com/office/drawing/2014/main" id="{094BFC84-F853-73D7-2096-BD5DA5587092}"/>
              </a:ext>
            </a:extLst>
          </p:cNvPr>
          <p:cNvSpPr/>
          <p:nvPr/>
        </p:nvSpPr>
        <p:spPr>
          <a:xfrm>
            <a:off x="0" y="-1309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a:lstStyle/>
          <a:p>
            <a:endParaRPr lang="id-ID"/>
          </a:p>
        </p:txBody>
      </p:sp>
      <p:grpSp>
        <p:nvGrpSpPr>
          <p:cNvPr id="132" name="Google Shape;132;p3">
            <a:extLst>
              <a:ext uri="{FF2B5EF4-FFF2-40B4-BE49-F238E27FC236}">
                <a16:creationId xmlns:a16="http://schemas.microsoft.com/office/drawing/2014/main" id="{6EC99BB7-0292-9000-2697-519D1ED95B6D}"/>
              </a:ext>
            </a:extLst>
          </p:cNvPr>
          <p:cNvGrpSpPr/>
          <p:nvPr/>
        </p:nvGrpSpPr>
        <p:grpSpPr>
          <a:xfrm>
            <a:off x="3185371" y="386788"/>
            <a:ext cx="3197064" cy="1133962"/>
            <a:chOff x="0" y="-199817"/>
            <a:chExt cx="4262752" cy="1511951"/>
          </a:xfrm>
        </p:grpSpPr>
        <p:grpSp>
          <p:nvGrpSpPr>
            <p:cNvPr id="133" name="Google Shape;133;p3">
              <a:extLst>
                <a:ext uri="{FF2B5EF4-FFF2-40B4-BE49-F238E27FC236}">
                  <a16:creationId xmlns:a16="http://schemas.microsoft.com/office/drawing/2014/main" id="{43CFD60F-CCD6-06F6-0ADB-CB80AF7A96BF}"/>
                </a:ext>
              </a:extLst>
            </p:cNvPr>
            <p:cNvGrpSpPr/>
            <p:nvPr/>
          </p:nvGrpSpPr>
          <p:grpSpPr>
            <a:xfrm>
              <a:off x="0" y="-199817"/>
              <a:ext cx="4262752" cy="1511951"/>
              <a:chOff x="0" y="-38100"/>
              <a:chExt cx="812800" cy="288291"/>
            </a:xfrm>
          </p:grpSpPr>
          <p:sp>
            <p:nvSpPr>
              <p:cNvPr id="134" name="Google Shape;134;p3">
                <a:extLst>
                  <a:ext uri="{FF2B5EF4-FFF2-40B4-BE49-F238E27FC236}">
                    <a16:creationId xmlns:a16="http://schemas.microsoft.com/office/drawing/2014/main" id="{D3CF84D4-6045-40EE-5066-7339D1795B4D}"/>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a:extLst>
                  <a:ext uri="{FF2B5EF4-FFF2-40B4-BE49-F238E27FC236}">
                    <a16:creationId xmlns:a16="http://schemas.microsoft.com/office/drawing/2014/main" id="{B666CC44-B8D6-3C37-3ECC-7EED1F15C0ED}"/>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36" name="Google Shape;136;p3">
              <a:extLst>
                <a:ext uri="{FF2B5EF4-FFF2-40B4-BE49-F238E27FC236}">
                  <a16:creationId xmlns:a16="http://schemas.microsoft.com/office/drawing/2014/main" id="{D6AC8122-751D-502D-769C-14B1042B272A}"/>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37" name="Google Shape;137;p3">
              <a:extLst>
                <a:ext uri="{FF2B5EF4-FFF2-40B4-BE49-F238E27FC236}">
                  <a16:creationId xmlns:a16="http://schemas.microsoft.com/office/drawing/2014/main" id="{6A58A215-054F-5208-6646-0570A2B1346E}"/>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38" name="Google Shape;138;p3">
              <a:extLst>
                <a:ext uri="{FF2B5EF4-FFF2-40B4-BE49-F238E27FC236}">
                  <a16:creationId xmlns:a16="http://schemas.microsoft.com/office/drawing/2014/main" id="{AD396F9C-E80B-767A-A9CD-8B74099A6756}"/>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39" name="Google Shape;139;p3">
              <a:extLst>
                <a:ext uri="{FF2B5EF4-FFF2-40B4-BE49-F238E27FC236}">
                  <a16:creationId xmlns:a16="http://schemas.microsoft.com/office/drawing/2014/main" id="{2F538C03-58FE-998F-3A37-1C9A9AFBCCAE}"/>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40" name="Google Shape;140;p3">
            <a:extLst>
              <a:ext uri="{FF2B5EF4-FFF2-40B4-BE49-F238E27FC236}">
                <a16:creationId xmlns:a16="http://schemas.microsoft.com/office/drawing/2014/main" id="{0FC046B7-4876-2612-E8B9-4AF8BADF18BD}"/>
              </a:ext>
            </a:extLst>
          </p:cNvPr>
          <p:cNvGrpSpPr/>
          <p:nvPr/>
        </p:nvGrpSpPr>
        <p:grpSpPr>
          <a:xfrm>
            <a:off x="12062210" y="386788"/>
            <a:ext cx="2261856" cy="1133962"/>
            <a:chOff x="0" y="-199817"/>
            <a:chExt cx="3015808" cy="1511951"/>
          </a:xfrm>
        </p:grpSpPr>
        <p:sp>
          <p:nvSpPr>
            <p:cNvPr id="141" name="Google Shape;141;p3">
              <a:extLst>
                <a:ext uri="{FF2B5EF4-FFF2-40B4-BE49-F238E27FC236}">
                  <a16:creationId xmlns:a16="http://schemas.microsoft.com/office/drawing/2014/main" id="{00712423-0114-E27B-8328-A1D9F69EDC85}"/>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42" name="Google Shape;142;p3">
              <a:extLst>
                <a:ext uri="{FF2B5EF4-FFF2-40B4-BE49-F238E27FC236}">
                  <a16:creationId xmlns:a16="http://schemas.microsoft.com/office/drawing/2014/main" id="{942DEC75-6583-7FB2-F443-C4C3B82D7170}"/>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43" name="Google Shape;143;p3">
              <a:extLst>
                <a:ext uri="{FF2B5EF4-FFF2-40B4-BE49-F238E27FC236}">
                  <a16:creationId xmlns:a16="http://schemas.microsoft.com/office/drawing/2014/main" id="{AAAE1525-7A3C-C0C9-05DF-A643E9940393}"/>
                </a:ext>
              </a:extLst>
            </p:cNvPr>
            <p:cNvGrpSpPr/>
            <p:nvPr/>
          </p:nvGrpSpPr>
          <p:grpSpPr>
            <a:xfrm>
              <a:off x="0" y="-199817"/>
              <a:ext cx="3015808" cy="1511951"/>
              <a:chOff x="0" y="-38100"/>
              <a:chExt cx="575039" cy="288291"/>
            </a:xfrm>
          </p:grpSpPr>
          <p:sp>
            <p:nvSpPr>
              <p:cNvPr id="144" name="Google Shape;144;p3">
                <a:extLst>
                  <a:ext uri="{FF2B5EF4-FFF2-40B4-BE49-F238E27FC236}">
                    <a16:creationId xmlns:a16="http://schemas.microsoft.com/office/drawing/2014/main" id="{7337A8C5-B5D4-60D5-807B-BB19E5C2DCC3}"/>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a:extLst>
                  <a:ext uri="{FF2B5EF4-FFF2-40B4-BE49-F238E27FC236}">
                    <a16:creationId xmlns:a16="http://schemas.microsoft.com/office/drawing/2014/main" id="{71662A4A-2B74-66E1-AFA9-52AF7067BA47}"/>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47" name="Google Shape;147;p3">
            <a:extLst>
              <a:ext uri="{FF2B5EF4-FFF2-40B4-BE49-F238E27FC236}">
                <a16:creationId xmlns:a16="http://schemas.microsoft.com/office/drawing/2014/main" id="{C45FE3BA-A4F0-7CDF-CCB6-085423706DDE}"/>
              </a:ext>
            </a:extLst>
          </p:cNvPr>
          <p:cNvSpPr txBox="1"/>
          <p:nvPr/>
        </p:nvSpPr>
        <p:spPr>
          <a:xfrm>
            <a:off x="1201821" y="828652"/>
            <a:ext cx="2612924" cy="2585323"/>
          </a:xfrm>
          <a:prstGeom prst="rect">
            <a:avLst/>
          </a:prstGeom>
          <a:noFill/>
          <a:ln>
            <a:noFill/>
          </a:ln>
        </p:spPr>
        <p:txBody>
          <a:bodyPr spcFirstLastPara="1" wrap="square" lIns="0" tIns="0" rIns="0" bIns="0" anchor="t" anchorCtr="0">
            <a:spAutoFit/>
          </a:bodyPr>
          <a:lstStyle/>
          <a:p>
            <a:pPr marL="0" marR="0" lvl="0" indent="0" algn="ctr" rtl="0">
              <a:lnSpc>
                <a:spcPct val="335780"/>
              </a:lnSpc>
              <a:spcBef>
                <a:spcPts val="0"/>
              </a:spcBef>
              <a:spcAft>
                <a:spcPts val="0"/>
              </a:spcAft>
              <a:buNone/>
            </a:pPr>
            <a:r>
              <a:rPr lang="id-ID" sz="5000" dirty="0" err="1">
                <a:solidFill>
                  <a:srgbClr val="FF66C4"/>
                </a:solidFill>
              </a:rPr>
              <a:t>C</a:t>
            </a:r>
            <a:r>
              <a:rPr lang="id-ID" sz="5000" dirty="0" err="1">
                <a:solidFill>
                  <a:srgbClr val="FF66C4"/>
                </a:solidFill>
                <a:latin typeface="Arial"/>
                <a:ea typeface="Arial"/>
                <a:cs typeface="Arial"/>
                <a:sym typeface="Arial"/>
              </a:rPr>
              <a:t>ase</a:t>
            </a:r>
            <a:r>
              <a:rPr lang="id-ID" sz="5000" dirty="0">
                <a:solidFill>
                  <a:srgbClr val="FF66C4"/>
                </a:solidFill>
                <a:latin typeface="Arial"/>
                <a:ea typeface="Arial"/>
                <a:cs typeface="Arial"/>
                <a:sym typeface="Arial"/>
              </a:rPr>
              <a:t> </a:t>
            </a:r>
            <a:r>
              <a:rPr lang="id-ID" sz="5000" dirty="0">
                <a:solidFill>
                  <a:srgbClr val="FF66C4"/>
                </a:solidFill>
              </a:rPr>
              <a:t>2</a:t>
            </a:r>
            <a:endParaRPr dirty="0"/>
          </a:p>
        </p:txBody>
      </p:sp>
      <p:sp>
        <p:nvSpPr>
          <p:cNvPr id="148" name="Google Shape;148;p3">
            <a:extLst>
              <a:ext uri="{FF2B5EF4-FFF2-40B4-BE49-F238E27FC236}">
                <a16:creationId xmlns:a16="http://schemas.microsoft.com/office/drawing/2014/main" id="{4A496AC9-3330-D62F-61A5-FEF7EA1A1005}"/>
              </a:ext>
            </a:extLst>
          </p:cNvPr>
          <p:cNvSpPr txBox="1"/>
          <p:nvPr/>
        </p:nvSpPr>
        <p:spPr>
          <a:xfrm>
            <a:off x="1281176" y="2940434"/>
            <a:ext cx="16326885" cy="993221"/>
          </a:xfrm>
          <a:prstGeom prst="rect">
            <a:avLst/>
          </a:prstGeom>
          <a:noFill/>
          <a:ln>
            <a:noFill/>
          </a:ln>
        </p:spPr>
        <p:txBody>
          <a:bodyPr spcFirstLastPara="1" wrap="square" lIns="0" tIns="0" rIns="0" bIns="0" anchor="t" anchorCtr="0">
            <a:spAutoFit/>
          </a:bodyPr>
          <a:lstStyle/>
          <a:p>
            <a:pPr marL="248874" marR="0" lvl="1" indent="0" algn="l" rtl="0">
              <a:lnSpc>
                <a:spcPct val="140000"/>
              </a:lnSpc>
              <a:spcBef>
                <a:spcPts val="0"/>
              </a:spcBef>
              <a:spcAft>
                <a:spcPts val="0"/>
              </a:spcAft>
              <a:buNone/>
            </a:pPr>
            <a:r>
              <a:rPr lang="en-US" sz="2305" b="1" i="0" u="none" strike="noStrike" cap="none" dirty="0">
                <a:solidFill>
                  <a:srgbClr val="FFFFFF"/>
                </a:solidFill>
                <a:latin typeface="Open Sans"/>
                <a:ea typeface="Open Sans"/>
                <a:cs typeface="Open Sans"/>
                <a:sym typeface="Open Sans"/>
              </a:rPr>
              <a:t>Please check to make sure that only Admin-PC can connect to his switch, don't let another</a:t>
            </a:r>
          </a:p>
          <a:p>
            <a:pPr marL="248874" marR="0" lvl="1" indent="0" algn="l" rtl="0">
              <a:lnSpc>
                <a:spcPct val="140000"/>
              </a:lnSpc>
              <a:spcBef>
                <a:spcPts val="0"/>
              </a:spcBef>
              <a:spcAft>
                <a:spcPts val="0"/>
              </a:spcAft>
              <a:buNone/>
            </a:pPr>
            <a:r>
              <a:rPr lang="en-US" sz="2305" b="1" i="0" u="none" strike="noStrike" cap="none" dirty="0">
                <a:solidFill>
                  <a:srgbClr val="FFFFFF"/>
                </a:solidFill>
                <a:latin typeface="Open Sans"/>
                <a:ea typeface="Open Sans"/>
                <a:cs typeface="Open Sans"/>
                <a:sym typeface="Open Sans"/>
              </a:rPr>
              <a:t>PC use that port.</a:t>
            </a:r>
            <a:endParaRPr dirty="0"/>
          </a:p>
        </p:txBody>
      </p:sp>
      <p:sp>
        <p:nvSpPr>
          <p:cNvPr id="149" name="Google Shape;149;p3">
            <a:extLst>
              <a:ext uri="{FF2B5EF4-FFF2-40B4-BE49-F238E27FC236}">
                <a16:creationId xmlns:a16="http://schemas.microsoft.com/office/drawing/2014/main" id="{7F9FCC1D-FB8E-1FF6-FB7E-182D5AEC8A0E}"/>
              </a:ext>
            </a:extLst>
          </p:cNvPr>
          <p:cNvSpPr txBox="1"/>
          <p:nvPr/>
        </p:nvSpPr>
        <p:spPr>
          <a:xfrm>
            <a:off x="1201821" y="4005811"/>
            <a:ext cx="8467974" cy="498598"/>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en-US" sz="3600" b="1" i="0" u="none" strike="noStrike" cap="none" dirty="0" err="1">
                <a:solidFill>
                  <a:srgbClr val="92D050"/>
                </a:solidFill>
                <a:latin typeface="Open Sans"/>
                <a:ea typeface="Open Sans"/>
                <a:cs typeface="Open Sans"/>
                <a:sym typeface="Open Sans"/>
              </a:rPr>
              <a:t>Penyelesaian</a:t>
            </a:r>
            <a:endParaRPr sz="2305" b="1" i="0" u="none" strike="noStrike" cap="none" dirty="0">
              <a:solidFill>
                <a:srgbClr val="92D050"/>
              </a:solidFill>
              <a:latin typeface="Open Sans"/>
              <a:ea typeface="Open Sans"/>
              <a:cs typeface="Open Sans"/>
              <a:sym typeface="Open Sans"/>
            </a:endParaRPr>
          </a:p>
        </p:txBody>
      </p:sp>
      <p:sp>
        <p:nvSpPr>
          <p:cNvPr id="150" name="Google Shape;150;p3">
            <a:extLst>
              <a:ext uri="{FF2B5EF4-FFF2-40B4-BE49-F238E27FC236}">
                <a16:creationId xmlns:a16="http://schemas.microsoft.com/office/drawing/2014/main" id="{A708423A-9C2B-2D44-3ACC-769209CC61A0}"/>
              </a:ext>
            </a:extLst>
          </p:cNvPr>
          <p:cNvSpPr txBox="1"/>
          <p:nvPr/>
        </p:nvSpPr>
        <p:spPr>
          <a:xfrm>
            <a:off x="1281176" y="4699158"/>
            <a:ext cx="15725647" cy="4530471"/>
          </a:xfrm>
          <a:prstGeom prst="rect">
            <a:avLst/>
          </a:prstGeom>
          <a:noFill/>
          <a:ln>
            <a:noFill/>
          </a:ln>
        </p:spPr>
        <p:txBody>
          <a:bodyPr spcFirstLastPara="1" wrap="square" lIns="0" tIns="0" rIns="0" bIns="0" anchor="t" anchorCtr="0">
            <a:spAutoFit/>
          </a:bodyPr>
          <a:lstStyle/>
          <a:p>
            <a:pPr marL="248874" lvl="1">
              <a:lnSpc>
                <a:spcPct val="115250"/>
              </a:lnSpc>
            </a:pPr>
            <a:r>
              <a:rPr lang="id-ID" sz="2800" b="1" dirty="0" err="1">
                <a:solidFill>
                  <a:srgbClr val="FFFFFF"/>
                </a:solidFill>
                <a:latin typeface="Open Sans"/>
                <a:ea typeface="Open Sans"/>
                <a:cs typeface="Open Sans"/>
                <a:sym typeface="Open Sans"/>
              </a:rPr>
              <a:t>Disini</a:t>
            </a:r>
            <a:r>
              <a:rPr lang="id-ID" sz="2800" b="1" dirty="0">
                <a:solidFill>
                  <a:srgbClr val="FFFFFF"/>
                </a:solidFill>
                <a:latin typeface="Open Sans"/>
                <a:ea typeface="Open Sans"/>
                <a:cs typeface="Open Sans"/>
                <a:sym typeface="Open Sans"/>
              </a:rPr>
              <a:t> kita disuruh pengamanan agar hanya Admin PC saja yang hanya bisa </a:t>
            </a:r>
            <a:r>
              <a:rPr lang="id-ID" sz="2800" b="1" dirty="0" err="1">
                <a:solidFill>
                  <a:srgbClr val="FFFFFF"/>
                </a:solidFill>
                <a:latin typeface="Open Sans"/>
                <a:ea typeface="Open Sans"/>
                <a:cs typeface="Open Sans"/>
                <a:sym typeface="Open Sans"/>
              </a:rPr>
              <a:t>konect</a:t>
            </a:r>
            <a:r>
              <a:rPr lang="id-ID" sz="2800" b="1" dirty="0">
                <a:solidFill>
                  <a:srgbClr val="FFFFFF"/>
                </a:solidFill>
                <a:latin typeface="Open Sans"/>
                <a:ea typeface="Open Sans"/>
                <a:cs typeface="Open Sans"/>
                <a:sym typeface="Open Sans"/>
              </a:rPr>
              <a:t> SW-DATA, dan  jangan biarkan </a:t>
            </a:r>
            <a:r>
              <a:rPr lang="id-ID" sz="2800" b="1" dirty="0" err="1">
                <a:solidFill>
                  <a:srgbClr val="FFFFFF"/>
                </a:solidFill>
                <a:latin typeface="Open Sans"/>
                <a:ea typeface="Open Sans"/>
                <a:cs typeface="Open Sans"/>
                <a:sym typeface="Open Sans"/>
              </a:rPr>
              <a:t>pc</a:t>
            </a:r>
            <a:r>
              <a:rPr lang="id-ID" sz="2800" b="1" dirty="0">
                <a:solidFill>
                  <a:srgbClr val="FFFFFF"/>
                </a:solidFill>
                <a:latin typeface="Open Sans"/>
                <a:ea typeface="Open Sans"/>
                <a:cs typeface="Open Sans"/>
                <a:sym typeface="Open Sans"/>
              </a:rPr>
              <a:t> lain menggunakan </a:t>
            </a:r>
            <a:r>
              <a:rPr lang="id-ID" sz="2800" b="1" dirty="0" err="1">
                <a:solidFill>
                  <a:srgbClr val="FFFFFF"/>
                </a:solidFill>
                <a:latin typeface="Open Sans"/>
                <a:ea typeface="Open Sans"/>
                <a:cs typeface="Open Sans"/>
                <a:sym typeface="Open Sans"/>
              </a:rPr>
              <a:t>port</a:t>
            </a:r>
            <a:r>
              <a:rPr lang="id-ID" sz="2800" b="1" dirty="0">
                <a:solidFill>
                  <a:srgbClr val="FFFFFF"/>
                </a:solidFill>
                <a:latin typeface="Open Sans"/>
                <a:ea typeface="Open Sans"/>
                <a:cs typeface="Open Sans"/>
                <a:sym typeface="Open Sans"/>
              </a:rPr>
              <a:t> itu</a:t>
            </a:r>
          </a:p>
          <a:p>
            <a:pPr marL="248874" lvl="1">
              <a:lnSpc>
                <a:spcPct val="115250"/>
              </a:lnSpc>
            </a:pPr>
            <a:br>
              <a:rPr lang="id-ID" sz="2800" b="1" dirty="0">
                <a:solidFill>
                  <a:srgbClr val="FFFFFF"/>
                </a:solidFill>
                <a:latin typeface="Open Sans"/>
                <a:ea typeface="Open Sans"/>
                <a:cs typeface="Open Sans"/>
                <a:sym typeface="Open Sans"/>
              </a:rPr>
            </a:br>
            <a:r>
              <a:rPr lang="id-ID" sz="2800" b="1" dirty="0">
                <a:solidFill>
                  <a:schemeClr val="tx2">
                    <a:lumMod val="90000"/>
                  </a:schemeClr>
                </a:solidFill>
                <a:latin typeface="Open Sans"/>
                <a:ea typeface="Open Sans"/>
                <a:cs typeface="Open Sans"/>
                <a:sym typeface="Open Sans"/>
              </a:rPr>
              <a:t>Berikut konfigurasi yang harus diperbaiki:</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Disini</a:t>
            </a:r>
            <a:r>
              <a:rPr lang="id-ID" sz="2400" b="1" dirty="0">
                <a:solidFill>
                  <a:srgbClr val="FFFFFF"/>
                </a:solidFill>
                <a:latin typeface="Open Sans"/>
                <a:ea typeface="Open Sans"/>
                <a:cs typeface="Open Sans"/>
                <a:sym typeface="Open Sans"/>
              </a:rPr>
              <a:t> saya menambahkan konfigurasi </a:t>
            </a:r>
            <a:r>
              <a:rPr lang="id-ID" sz="2400" b="1" dirty="0" err="1">
                <a:solidFill>
                  <a:srgbClr val="FFFFFF"/>
                </a:solidFill>
                <a:latin typeface="Open Sans"/>
                <a:ea typeface="Open Sans"/>
                <a:cs typeface="Open Sans"/>
                <a:sym typeface="Open Sans"/>
              </a:rPr>
              <a:t>port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security</a:t>
            </a:r>
            <a:r>
              <a:rPr lang="id-ID" sz="2400" b="1" dirty="0">
                <a:solidFill>
                  <a:srgbClr val="FFFFFF"/>
                </a:solidFill>
                <a:latin typeface="Open Sans"/>
                <a:ea typeface="Open Sans"/>
                <a:cs typeface="Open Sans"/>
                <a:sym typeface="Open Sans"/>
              </a:rPr>
              <a:t> pada </a:t>
            </a:r>
            <a:r>
              <a:rPr lang="id-ID" sz="2400" b="1" dirty="0" err="1">
                <a:solidFill>
                  <a:srgbClr val="FFFFFF"/>
                </a:solidFill>
                <a:latin typeface="Open Sans"/>
                <a:ea typeface="Open Sans"/>
                <a:cs typeface="Open Sans"/>
                <a:sym typeface="Open Sans"/>
              </a:rPr>
              <a:t>interface</a:t>
            </a:r>
            <a:r>
              <a:rPr lang="id-ID" sz="2400" b="1" dirty="0">
                <a:solidFill>
                  <a:srgbClr val="FFFFFF"/>
                </a:solidFill>
                <a:latin typeface="Open Sans"/>
                <a:ea typeface="Open Sans"/>
                <a:cs typeface="Open Sans"/>
                <a:sym typeface="Open Sans"/>
              </a:rPr>
              <a:t> fa0/2</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 Saya mengaktifkan </a:t>
            </a:r>
            <a:r>
              <a:rPr lang="id-ID" sz="2400" b="1" dirty="0" err="1">
                <a:solidFill>
                  <a:srgbClr val="FFFFFF"/>
                </a:solidFill>
                <a:latin typeface="Open Sans"/>
                <a:ea typeface="Open Sans"/>
                <a:cs typeface="Open Sans"/>
                <a:sym typeface="Open Sans"/>
              </a:rPr>
              <a:t>sw</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port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security</a:t>
            </a:r>
            <a:r>
              <a:rPr lang="id-ID" sz="2400" b="1" dirty="0">
                <a:solidFill>
                  <a:srgbClr val="FFFFFF"/>
                </a:solidFill>
                <a:latin typeface="Open Sans"/>
                <a:ea typeface="Open Sans"/>
                <a:cs typeface="Open Sans"/>
                <a:sym typeface="Open Sans"/>
              </a:rPr>
              <a:t>, lalu menambahkan </a:t>
            </a:r>
            <a:r>
              <a:rPr lang="id-ID" sz="2400" b="1" dirty="0" err="1">
                <a:solidFill>
                  <a:srgbClr val="FFFFFF"/>
                </a:solidFill>
                <a:latin typeface="Open Sans"/>
                <a:ea typeface="Open Sans"/>
                <a:cs typeface="Open Sans"/>
                <a:sym typeface="Open Sans"/>
              </a:rPr>
              <a:t>mac</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address</a:t>
            </a:r>
            <a:r>
              <a:rPr lang="id-ID" sz="2400" b="1" dirty="0">
                <a:solidFill>
                  <a:srgbClr val="FFFFFF"/>
                </a:solidFill>
                <a:latin typeface="Open Sans"/>
                <a:ea typeface="Open Sans"/>
                <a:cs typeface="Open Sans"/>
                <a:sym typeface="Open Sans"/>
              </a:rPr>
              <a:t> Admin-PC</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 saya menggunakan </a:t>
            </a:r>
            <a:r>
              <a:rPr lang="id-ID" sz="2400" b="1" dirty="0" err="1">
                <a:solidFill>
                  <a:srgbClr val="FFFFFF"/>
                </a:solidFill>
                <a:latin typeface="Open Sans"/>
                <a:ea typeface="Open Sans"/>
                <a:cs typeface="Open Sans"/>
                <a:sym typeface="Open Sans"/>
              </a:rPr>
              <a:t>violance</a:t>
            </a:r>
            <a:r>
              <a:rPr lang="id-ID" sz="2400" b="1" dirty="0">
                <a:solidFill>
                  <a:srgbClr val="FFFFFF"/>
                </a:solidFill>
                <a:latin typeface="Open Sans"/>
                <a:ea typeface="Open Sans"/>
                <a:cs typeface="Open Sans"/>
                <a:sym typeface="Open Sans"/>
              </a:rPr>
              <a:t> mode </a:t>
            </a:r>
            <a:r>
              <a:rPr lang="id-ID" sz="2400" b="1" dirty="0" err="1">
                <a:solidFill>
                  <a:srgbClr val="FFFFFF"/>
                </a:solidFill>
                <a:latin typeface="Open Sans"/>
                <a:ea typeface="Open Sans"/>
                <a:cs typeface="Open Sans"/>
                <a:sym typeface="Open Sans"/>
              </a:rPr>
              <a:t>restrict</a:t>
            </a:r>
            <a:r>
              <a:rPr lang="id-ID" sz="2400" b="1" dirty="0">
                <a:solidFill>
                  <a:srgbClr val="FFFFFF"/>
                </a:solidFill>
                <a:latin typeface="Open Sans"/>
                <a:ea typeface="Open Sans"/>
                <a:cs typeface="Open Sans"/>
                <a:sym typeface="Open Sans"/>
              </a:rPr>
              <a:t> agar </a:t>
            </a:r>
            <a:r>
              <a:rPr lang="id-ID" sz="2400" b="1" dirty="0" err="1">
                <a:solidFill>
                  <a:srgbClr val="FFFFFF"/>
                </a:solidFill>
                <a:latin typeface="Open Sans"/>
                <a:ea typeface="Open Sans"/>
                <a:cs typeface="Open Sans"/>
                <a:sym typeface="Open Sans"/>
              </a:rPr>
              <a:t>port</a:t>
            </a:r>
            <a:r>
              <a:rPr lang="id-ID" sz="2400" b="1" dirty="0">
                <a:solidFill>
                  <a:srgbClr val="FFFFFF"/>
                </a:solidFill>
                <a:latin typeface="Open Sans"/>
                <a:ea typeface="Open Sans"/>
                <a:cs typeface="Open Sans"/>
                <a:sym typeface="Open Sans"/>
              </a:rPr>
              <a:t> tidak </a:t>
            </a:r>
            <a:r>
              <a:rPr lang="id-ID" sz="2400" b="1" dirty="0" err="1">
                <a:solidFill>
                  <a:srgbClr val="FFFFFF"/>
                </a:solidFill>
                <a:latin typeface="Open Sans"/>
                <a:ea typeface="Open Sans"/>
                <a:cs typeface="Open Sans"/>
                <a:sym typeface="Open Sans"/>
              </a:rPr>
              <a:t>shutdown</a:t>
            </a:r>
            <a:r>
              <a:rPr lang="id-ID" sz="2400" b="1" dirty="0">
                <a:solidFill>
                  <a:srgbClr val="FFFFFF"/>
                </a:solidFill>
                <a:latin typeface="Open Sans"/>
                <a:ea typeface="Open Sans"/>
                <a:cs typeface="Open Sans"/>
                <a:sym typeface="Open Sans"/>
              </a:rPr>
              <a:t> jika terdapat </a:t>
            </a:r>
            <a:r>
              <a:rPr lang="id-ID" sz="2400" b="1" dirty="0" err="1">
                <a:solidFill>
                  <a:srgbClr val="FFFFFF"/>
                </a:solidFill>
                <a:latin typeface="Open Sans"/>
                <a:ea typeface="Open Sans"/>
                <a:cs typeface="Open Sans"/>
                <a:sym typeface="Open Sans"/>
              </a:rPr>
              <a:t>mac</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address</a:t>
            </a:r>
            <a:r>
              <a:rPr lang="id-ID" sz="2400" b="1" dirty="0">
                <a:solidFill>
                  <a:srgbClr val="FFFFFF"/>
                </a:solidFill>
                <a:latin typeface="Open Sans"/>
                <a:ea typeface="Open Sans"/>
                <a:cs typeface="Open Sans"/>
                <a:sym typeface="Open Sans"/>
              </a:rPr>
              <a:t> yang tidak sesuai mencoba mengakses /mencolok </a:t>
            </a:r>
            <a:r>
              <a:rPr lang="id-ID" sz="2400" b="1" dirty="0" err="1">
                <a:solidFill>
                  <a:srgbClr val="FFFFFF"/>
                </a:solidFill>
                <a:latin typeface="Open Sans"/>
                <a:ea typeface="Open Sans"/>
                <a:cs typeface="Open Sans"/>
                <a:sym typeface="Open Sans"/>
              </a:rPr>
              <a:t>switch</a:t>
            </a:r>
            <a:r>
              <a:rPr lang="id-ID" sz="2400" b="1" dirty="0">
                <a:solidFill>
                  <a:srgbClr val="FFFFFF"/>
                </a:solidFill>
                <a:latin typeface="Open Sans"/>
                <a:ea typeface="Open Sans"/>
                <a:cs typeface="Open Sans"/>
                <a:sym typeface="Open Sans"/>
              </a:rPr>
              <a:t> maka nanti akan muncul </a:t>
            </a:r>
            <a:r>
              <a:rPr lang="id-ID" sz="2400" b="1" dirty="0" err="1">
                <a:solidFill>
                  <a:srgbClr val="FFFFFF"/>
                </a:solidFill>
                <a:latin typeface="Open Sans"/>
                <a:ea typeface="Open Sans"/>
                <a:cs typeface="Open Sans"/>
                <a:sym typeface="Open Sans"/>
              </a:rPr>
              <a:t>alert</a:t>
            </a:r>
            <a:r>
              <a:rPr lang="id-ID" sz="2400" b="1" dirty="0">
                <a:solidFill>
                  <a:srgbClr val="FFFFFF"/>
                </a:solidFill>
                <a:latin typeface="Open Sans"/>
                <a:ea typeface="Open Sans"/>
                <a:cs typeface="Open Sans"/>
                <a:sym typeface="Open Sans"/>
              </a:rPr>
              <a:t> di </a:t>
            </a:r>
            <a:r>
              <a:rPr lang="id-ID" sz="2400" b="1" dirty="0" err="1">
                <a:solidFill>
                  <a:srgbClr val="FFFFFF"/>
                </a:solidFill>
                <a:latin typeface="Open Sans"/>
                <a:ea typeface="Open Sans"/>
                <a:cs typeface="Open Sans"/>
                <a:sym typeface="Open Sans"/>
              </a:rPr>
              <a:t>switchnya</a:t>
            </a:r>
            <a:r>
              <a:rPr lang="id-ID" sz="2400" b="1" dirty="0">
                <a:solidFill>
                  <a:srgbClr val="FFFFFF"/>
                </a:solidFill>
                <a:latin typeface="Open Sans"/>
                <a:ea typeface="Open Sans"/>
                <a:cs typeface="Open Sans"/>
                <a:sym typeface="Open Sans"/>
              </a:rPr>
              <a:t>.</a:t>
            </a:r>
          </a:p>
          <a:p>
            <a:pPr marL="248874" marR="0" lvl="1" algn="l" rtl="0">
              <a:lnSpc>
                <a:spcPct val="115250"/>
              </a:lnSpc>
              <a:spcBef>
                <a:spcPts val="0"/>
              </a:spcBef>
              <a:spcAft>
                <a:spcPts val="0"/>
              </a:spcAft>
            </a:pPr>
            <a:r>
              <a:rPr lang="id-ID" sz="2400" b="1" dirty="0">
                <a:solidFill>
                  <a:srgbClr val="FFFFFF"/>
                </a:solidFill>
                <a:latin typeface="Open Sans"/>
                <a:ea typeface="Open Sans"/>
                <a:cs typeface="Open Sans"/>
                <a:sym typeface="Open Sans"/>
              </a:rPr>
              <a:t>- Dan terdapat kesalahan konfigurasi pada </a:t>
            </a:r>
            <a:r>
              <a:rPr lang="id-ID" sz="2400" b="1" dirty="0" err="1">
                <a:solidFill>
                  <a:srgbClr val="FFFFFF"/>
                </a:solidFill>
                <a:latin typeface="Open Sans"/>
                <a:ea typeface="Open Sans"/>
                <a:cs typeface="Open Sans"/>
                <a:sym typeface="Open Sans"/>
              </a:rPr>
              <a:t>pc</a:t>
            </a:r>
            <a:r>
              <a:rPr lang="id-ID" sz="2400" b="1" dirty="0">
                <a:solidFill>
                  <a:srgbClr val="FFFFFF"/>
                </a:solidFill>
                <a:latin typeface="Open Sans"/>
                <a:ea typeface="Open Sans"/>
                <a:cs typeface="Open Sans"/>
                <a:sym typeface="Open Sans"/>
              </a:rPr>
              <a:t> admin </a:t>
            </a:r>
            <a:r>
              <a:rPr lang="id-ID" sz="2400" b="1" dirty="0" err="1">
                <a:solidFill>
                  <a:srgbClr val="FFFFFF"/>
                </a:solidFill>
                <a:latin typeface="Open Sans"/>
                <a:ea typeface="Open Sans"/>
                <a:cs typeface="Open Sans"/>
                <a:sym typeface="Open Sans"/>
              </a:rPr>
              <a:t>default</a:t>
            </a:r>
            <a:r>
              <a:rPr lang="id-ID" sz="2400" b="1" dirty="0">
                <a:solidFill>
                  <a:srgbClr val="FFFFFF"/>
                </a:solidFill>
                <a:latin typeface="Open Sans"/>
                <a:ea typeface="Open Sans"/>
                <a:cs typeface="Open Sans"/>
                <a:sym typeface="Open Sans"/>
              </a:rPr>
              <a:t> </a:t>
            </a:r>
            <a:r>
              <a:rPr lang="id-ID" sz="2400" b="1" dirty="0" err="1">
                <a:solidFill>
                  <a:srgbClr val="FFFFFF"/>
                </a:solidFill>
                <a:latin typeface="Open Sans"/>
                <a:ea typeface="Open Sans"/>
                <a:cs typeface="Open Sans"/>
                <a:sym typeface="Open Sans"/>
              </a:rPr>
              <a:t>gatewaynya</a:t>
            </a:r>
            <a:r>
              <a:rPr lang="id-ID" sz="2400" b="1" dirty="0">
                <a:solidFill>
                  <a:srgbClr val="FFFFFF"/>
                </a:solidFill>
                <a:latin typeface="Open Sans"/>
                <a:ea typeface="Open Sans"/>
                <a:cs typeface="Open Sans"/>
                <a:sym typeface="Open Sans"/>
              </a:rPr>
              <a:t> tidak sesuai. Jadi saya mengubahnya</a:t>
            </a:r>
          </a:p>
        </p:txBody>
      </p:sp>
    </p:spTree>
    <p:extLst>
      <p:ext uri="{BB962C8B-B14F-4D97-AF65-F5344CB8AC3E}">
        <p14:creationId xmlns:p14="http://schemas.microsoft.com/office/powerpoint/2010/main" val="1842586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9AACF609-0116-78AE-1ACB-7976BB843BF6}"/>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79451E67-BB90-EF93-230B-4CDA68F69409}"/>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1C043441-A9E3-801E-C5A9-20D8F7D8D481}"/>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6EE85FEA-EC8C-103A-5E55-3E27B8E5ADEC}"/>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BEAF6009-2F15-2F19-43F8-D1E97032F3A7}"/>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40F92F43-A83A-2E8A-0D4F-B086C4D3289F}"/>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9AA06B3F-54F9-7FBC-663D-3D6A2DEC24AC}"/>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6665252D-E09D-6CDF-08BE-41AF2E6A4D0A}"/>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91872AC0-A9D5-0631-3A59-8CADB0023F3A}"/>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3E6899C0-2788-F264-9BE4-1359C78B7A5D}"/>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BD9B9A15-A1EA-A9BA-EBCE-AF879FEAB357}"/>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7BCE42DD-2700-2CF9-A5B6-28CAF1160CC1}"/>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470A103B-F19F-0682-AF02-561CE97CC9A3}"/>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F73D5EC2-AD19-7CC2-AD23-AD116E1487DF}"/>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0AFD9733-D526-BFF4-2841-0CD765A0FECF}"/>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3978BB4A-D1B8-B9F2-5237-2B1247EF95AA}"/>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B44C7451-2676-6D0D-7A34-FAE0FC47129C}"/>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ED0EF996-5F14-C3D8-EB21-4253F1E4ED4C}"/>
              </a:ext>
            </a:extLst>
          </p:cNvPr>
          <p:cNvSpPr txBox="1"/>
          <p:nvPr/>
        </p:nvSpPr>
        <p:spPr>
          <a:xfrm>
            <a:off x="-4463402" y="1912160"/>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id-ID" sz="3200" dirty="0" err="1">
                <a:solidFill>
                  <a:srgbClr val="A3E3F2"/>
                </a:solidFill>
                <a:latin typeface="Arial"/>
                <a:ea typeface="Arial"/>
                <a:cs typeface="Arial"/>
                <a:sym typeface="Arial"/>
              </a:rPr>
              <a:t>Konfiguasi</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2</a:t>
            </a:r>
            <a:endParaRPr sz="3200" dirty="0"/>
          </a:p>
        </p:txBody>
      </p:sp>
      <p:pic>
        <p:nvPicPr>
          <p:cNvPr id="3" name="Picture 2">
            <a:extLst>
              <a:ext uri="{FF2B5EF4-FFF2-40B4-BE49-F238E27FC236}">
                <a16:creationId xmlns:a16="http://schemas.microsoft.com/office/drawing/2014/main" id="{8137D4F2-162D-4A4E-7AF3-DD1AB308DD75}"/>
              </a:ext>
            </a:extLst>
          </p:cNvPr>
          <p:cNvPicPr>
            <a:picLocks noChangeAspect="1"/>
          </p:cNvPicPr>
          <p:nvPr/>
        </p:nvPicPr>
        <p:blipFill>
          <a:blip r:embed="rId11"/>
          <a:stretch>
            <a:fillRect/>
          </a:stretch>
        </p:blipFill>
        <p:spPr>
          <a:xfrm>
            <a:off x="1180835" y="2629550"/>
            <a:ext cx="11675902" cy="2513949"/>
          </a:xfrm>
          <a:prstGeom prst="rect">
            <a:avLst/>
          </a:prstGeom>
        </p:spPr>
      </p:pic>
      <p:pic>
        <p:nvPicPr>
          <p:cNvPr id="6" name="Picture 5">
            <a:extLst>
              <a:ext uri="{FF2B5EF4-FFF2-40B4-BE49-F238E27FC236}">
                <a16:creationId xmlns:a16="http://schemas.microsoft.com/office/drawing/2014/main" id="{82CFCB88-2B99-893D-FB32-BFE88698FA0D}"/>
              </a:ext>
            </a:extLst>
          </p:cNvPr>
          <p:cNvPicPr>
            <a:picLocks noChangeAspect="1"/>
          </p:cNvPicPr>
          <p:nvPr/>
        </p:nvPicPr>
        <p:blipFill>
          <a:blip r:embed="rId12"/>
          <a:srcRect b="60486"/>
          <a:stretch/>
        </p:blipFill>
        <p:spPr>
          <a:xfrm>
            <a:off x="1180835" y="5469064"/>
            <a:ext cx="9220505" cy="3752953"/>
          </a:xfrm>
          <a:prstGeom prst="rect">
            <a:avLst/>
          </a:prstGeom>
        </p:spPr>
      </p:pic>
      <p:sp>
        <p:nvSpPr>
          <p:cNvPr id="7" name="Google Shape;173;p4">
            <a:extLst>
              <a:ext uri="{FF2B5EF4-FFF2-40B4-BE49-F238E27FC236}">
                <a16:creationId xmlns:a16="http://schemas.microsoft.com/office/drawing/2014/main" id="{BA294548-1A27-4BBA-4E98-1CE0F734978C}"/>
              </a:ext>
            </a:extLst>
          </p:cNvPr>
          <p:cNvSpPr txBox="1"/>
          <p:nvPr/>
        </p:nvSpPr>
        <p:spPr>
          <a:xfrm>
            <a:off x="10576121" y="5529667"/>
            <a:ext cx="5808397" cy="1277016"/>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U</a:t>
            </a:r>
            <a:r>
              <a:rPr sz="2305" b="1" i="0" u="none" strike="noStrike" cap="none" dirty="0">
                <a:solidFill>
                  <a:srgbClr val="FFFFFF"/>
                </a:solidFill>
                <a:latin typeface="Open Sans"/>
                <a:ea typeface="Open Sans"/>
                <a:cs typeface="Open Sans"/>
                <a:sym typeface="Open Sans"/>
              </a:rPr>
              <a:t>bah default gateway Admin-PC </a:t>
            </a:r>
            <a:r>
              <a:rPr sz="2305" b="1" i="0" u="none" strike="noStrike" cap="none" dirty="0" err="1">
                <a:solidFill>
                  <a:srgbClr val="FFFFFF"/>
                </a:solidFill>
                <a:latin typeface="Open Sans"/>
                <a:ea typeface="Open Sans"/>
                <a:cs typeface="Open Sans"/>
                <a:sym typeface="Open Sans"/>
              </a:rPr>
              <a:t>sesuai</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dengan</a:t>
            </a:r>
            <a:r>
              <a:rPr sz="2305" b="1" i="0" u="none" strike="noStrike" cap="none" dirty="0">
                <a:solidFill>
                  <a:srgbClr val="FFFFFF"/>
                </a:solidFill>
                <a:latin typeface="Open Sans"/>
                <a:ea typeface="Open Sans"/>
                <a:cs typeface="Open Sans"/>
                <a:sym typeface="Open Sans"/>
              </a:rPr>
              <a:t> router </a:t>
            </a:r>
            <a:r>
              <a:rPr sz="2305" b="1" i="0" u="none" strike="noStrike" cap="none" dirty="0" err="1">
                <a:solidFill>
                  <a:srgbClr val="FFFFFF"/>
                </a:solidFill>
                <a:latin typeface="Open Sans"/>
                <a:ea typeface="Open Sans"/>
                <a:cs typeface="Open Sans"/>
                <a:sym typeface="Open Sans"/>
              </a:rPr>
              <a:t>nat</a:t>
            </a:r>
            <a:r>
              <a:rPr sz="2305" b="1" i="0" u="none" strike="noStrike" cap="none" dirty="0">
                <a:solidFill>
                  <a:srgbClr val="FFFFFF"/>
                </a:solidFill>
                <a:latin typeface="Open Sans"/>
                <a:ea typeface="Open Sans"/>
                <a:cs typeface="Open Sans"/>
                <a:sym typeface="Open Sans"/>
              </a:rPr>
              <a:t> 1 / </a:t>
            </a:r>
            <a:r>
              <a:rPr sz="2305" b="1" i="0" u="none" strike="noStrike" cap="none" dirty="0" err="1">
                <a:solidFill>
                  <a:srgbClr val="FFFFFF"/>
                </a:solidFill>
                <a:latin typeface="Open Sans"/>
                <a:ea typeface="Open Sans"/>
                <a:cs typeface="Open Sans"/>
                <a:sym typeface="Open Sans"/>
              </a:rPr>
              <a:t>nat</a:t>
            </a:r>
            <a:r>
              <a:rPr sz="2305" b="1" i="0" u="none" strike="noStrike" cap="none" dirty="0">
                <a:solidFill>
                  <a:srgbClr val="FFFFFF"/>
                </a:solidFill>
                <a:latin typeface="Open Sans"/>
                <a:ea typeface="Open Sans"/>
                <a:cs typeface="Open Sans"/>
                <a:sym typeface="Open Sans"/>
              </a:rPr>
              <a:t> 2 </a:t>
            </a:r>
            <a:r>
              <a:rPr sz="2305" b="1" i="0" u="none" strike="noStrike" cap="none" dirty="0" err="1">
                <a:solidFill>
                  <a:srgbClr val="FFFFFF"/>
                </a:solidFill>
                <a:latin typeface="Open Sans"/>
                <a:ea typeface="Open Sans"/>
                <a:cs typeface="Open Sans"/>
                <a:sym typeface="Open Sans"/>
              </a:rPr>
              <a:t>dengan</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ip</a:t>
            </a:r>
            <a:r>
              <a:rPr sz="2305" b="1" i="0" u="none" strike="noStrike" cap="none" dirty="0">
                <a:solidFill>
                  <a:srgbClr val="FFFFFF"/>
                </a:solidFill>
                <a:latin typeface="Open Sans"/>
                <a:ea typeface="Open Sans"/>
                <a:cs typeface="Open Sans"/>
                <a:sym typeface="Open Sans"/>
              </a:rPr>
              <a:t> 100.200.200.201 / 100.200.200.202</a:t>
            </a:r>
          </a:p>
        </p:txBody>
      </p:sp>
    </p:spTree>
    <p:extLst>
      <p:ext uri="{BB962C8B-B14F-4D97-AF65-F5344CB8AC3E}">
        <p14:creationId xmlns:p14="http://schemas.microsoft.com/office/powerpoint/2010/main" val="72551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C27D91C6-C580-A5A8-DC48-34F3BAF01FA0}"/>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C32527FD-D605-DD6D-4A7D-5E094C615B74}"/>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EEA799D1-5DD5-3139-2225-B28A40DD22EE}"/>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771828FC-C295-6A37-3B95-76DA8683FFA0}"/>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6E7F437D-9BE4-64DD-666D-B8F59D4EC00E}"/>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AEEAA128-BCE2-2289-6193-FC57AE42F1B7}"/>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DF356D68-70CB-0737-14B9-C47A40EDEFCC}"/>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F79BC715-91AF-FAC7-B1A9-A9439AE0D563}"/>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ADC3CAC7-773E-EAF5-B113-EBB9A71F9425}"/>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4EFC5422-9EE5-5320-796F-2D5F2075472F}"/>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FDB2E2F2-6BCE-311A-1569-76F80F022F60}"/>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38706A5E-4E2E-7C9A-EFD7-4A81DC5E4CCE}"/>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816C4DA2-6ECC-AC3D-3EC4-C5DC15E6A5CA}"/>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75E926EF-316B-8EF0-7265-B892EBB8876E}"/>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C0137FA2-4785-E331-F8D4-7335041EA949}"/>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886419D9-F9E3-4021-7D06-0549ABB56E6E}"/>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48A863AB-D208-0BD8-DCBA-EE53D1176A41}"/>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EEBF499E-03CC-3192-F9A2-86E4C8CD819F}"/>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2</a:t>
            </a:r>
            <a:endParaRPr sz="3200" dirty="0"/>
          </a:p>
        </p:txBody>
      </p:sp>
      <p:sp>
        <p:nvSpPr>
          <p:cNvPr id="173" name="Google Shape;173;p4">
            <a:extLst>
              <a:ext uri="{FF2B5EF4-FFF2-40B4-BE49-F238E27FC236}">
                <a16:creationId xmlns:a16="http://schemas.microsoft.com/office/drawing/2014/main" id="{26F1F4AB-B1E7-B8EF-D9BE-87E175988999}"/>
              </a:ext>
            </a:extLst>
          </p:cNvPr>
          <p:cNvSpPr txBox="1"/>
          <p:nvPr/>
        </p:nvSpPr>
        <p:spPr>
          <a:xfrm>
            <a:off x="1133165" y="8333357"/>
            <a:ext cx="8467974" cy="957763"/>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lang="id-ID" sz="2305" b="1" i="0" u="none" strike="noStrike" cap="none" dirty="0">
                <a:solidFill>
                  <a:srgbClr val="FFFFFF"/>
                </a:solidFill>
                <a:latin typeface="Open Sans"/>
                <a:ea typeface="Open Sans"/>
                <a:cs typeface="Open Sans"/>
                <a:sym typeface="Open Sans"/>
              </a:rPr>
              <a:t>M</a:t>
            </a:r>
            <a:r>
              <a:rPr sz="2305" b="1" i="0" u="none" strike="noStrike" cap="none" dirty="0">
                <a:solidFill>
                  <a:srgbClr val="FFFFFF"/>
                </a:solidFill>
                <a:latin typeface="Open Sans"/>
                <a:ea typeface="Open Sans"/>
                <a:cs typeface="Open Sans"/>
                <a:sym typeface="Open Sans"/>
              </a:rPr>
              <a:t>ac-address table pada port fa 0/2 </a:t>
            </a:r>
            <a:r>
              <a:rPr sz="2305" b="1" i="0" u="none" strike="noStrike" cap="none" dirty="0" err="1">
                <a:solidFill>
                  <a:srgbClr val="FFFFFF"/>
                </a:solidFill>
                <a:latin typeface="Open Sans"/>
                <a:ea typeface="Open Sans"/>
                <a:cs typeface="Open Sans"/>
                <a:sym typeface="Open Sans"/>
              </a:rPr>
              <a:t>hanya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menampilkan</a:t>
            </a:r>
            <a:r>
              <a:rPr sz="2305" b="1" i="0" u="none" strike="noStrike" cap="none" dirty="0">
                <a:solidFill>
                  <a:srgbClr val="FFFFFF"/>
                </a:solidFill>
                <a:latin typeface="Open Sans"/>
                <a:ea typeface="Open Sans"/>
                <a:cs typeface="Open Sans"/>
                <a:sym typeface="Open Sans"/>
              </a:rPr>
              <a:t> mac address Admin-PC </a:t>
            </a:r>
            <a:r>
              <a:rPr sz="2305" b="1" i="0" u="none" strike="noStrike" cap="none" dirty="0" err="1">
                <a:solidFill>
                  <a:srgbClr val="FFFFFF"/>
                </a:solidFill>
                <a:latin typeface="Open Sans"/>
                <a:ea typeface="Open Sans"/>
                <a:cs typeface="Open Sans"/>
                <a:sym typeface="Open Sans"/>
              </a:rPr>
              <a:t>saja</a:t>
            </a:r>
            <a:r>
              <a:rPr sz="2305" b="1" dirty="0">
                <a:solidFill>
                  <a:srgbClr val="FFFFFF"/>
                </a:solidFill>
                <a:latin typeface="Open Sans"/>
                <a:ea typeface="Open Sans"/>
                <a:cs typeface="Open Sans"/>
                <a:sym typeface="Open Sans"/>
              </a:rPr>
              <a:t>.</a:t>
            </a:r>
            <a:br>
              <a:rPr sz="2305" b="1" dirty="0">
                <a:solidFill>
                  <a:srgbClr val="FFFFFF"/>
                </a:solidFill>
                <a:latin typeface="Open Sans"/>
                <a:ea typeface="Open Sans"/>
                <a:cs typeface="Open Sans"/>
                <a:sym typeface="Open Sans"/>
              </a:rPr>
            </a:br>
            <a:r>
              <a:rPr lang="id-ID" sz="2305" b="1" dirty="0">
                <a:solidFill>
                  <a:srgbClr val="FFFFFF"/>
                </a:solidFill>
                <a:latin typeface="Open Sans"/>
                <a:ea typeface="Open Sans"/>
                <a:cs typeface="Open Sans"/>
                <a:sym typeface="Open Sans"/>
              </a:rPr>
              <a:t>D</a:t>
            </a:r>
            <a:r>
              <a:rPr sz="2305" b="1" dirty="0">
                <a:solidFill>
                  <a:srgbClr val="FFFFFF"/>
                </a:solidFill>
                <a:latin typeface="Open Sans"/>
                <a:ea typeface="Open Sans"/>
                <a:cs typeface="Open Sans"/>
                <a:sym typeface="Open Sans"/>
              </a:rPr>
              <a:t>an </a:t>
            </a:r>
            <a:r>
              <a:rPr sz="2305" b="1" dirty="0" err="1">
                <a:solidFill>
                  <a:srgbClr val="FFFFFF"/>
                </a:solidFill>
                <a:latin typeface="Open Sans"/>
                <a:ea typeface="Open Sans"/>
                <a:cs typeface="Open Sans"/>
                <a:sym typeface="Open Sans"/>
              </a:rPr>
              <a:t>disini</a:t>
            </a:r>
            <a:r>
              <a:rPr sz="2305" b="1" dirty="0">
                <a:solidFill>
                  <a:srgbClr val="FFFFFF"/>
                </a:solidFill>
                <a:latin typeface="Open Sans"/>
                <a:ea typeface="Open Sans"/>
                <a:cs typeface="Open Sans"/>
                <a:sym typeface="Open Sans"/>
              </a:rPr>
              <a:t> pc admin </a:t>
            </a:r>
            <a:r>
              <a:rPr sz="2305" b="1" dirty="0" err="1">
                <a:solidFill>
                  <a:srgbClr val="FFFFFF"/>
                </a:solidFill>
                <a:latin typeface="Open Sans"/>
                <a:ea typeface="Open Sans"/>
                <a:cs typeface="Open Sans"/>
                <a:sym typeface="Open Sans"/>
              </a:rPr>
              <a:t>bisa</a:t>
            </a:r>
            <a:r>
              <a:rPr sz="2305" b="1" dirty="0">
                <a:solidFill>
                  <a:srgbClr val="FFFFFF"/>
                </a:solidFill>
                <a:latin typeface="Open Sans"/>
                <a:ea typeface="Open Sans"/>
                <a:cs typeface="Open Sans"/>
                <a:sym typeface="Open Sans"/>
              </a:rPr>
              <a:t> </a:t>
            </a:r>
            <a:r>
              <a:rPr sz="2305" b="1" dirty="0" err="1">
                <a:solidFill>
                  <a:srgbClr val="FFFFFF"/>
                </a:solidFill>
                <a:latin typeface="Open Sans"/>
                <a:ea typeface="Open Sans"/>
                <a:cs typeface="Open Sans"/>
                <a:sym typeface="Open Sans"/>
              </a:rPr>
              <a:t>melakukan</a:t>
            </a:r>
            <a:r>
              <a:rPr sz="2305" b="1" dirty="0">
                <a:solidFill>
                  <a:srgbClr val="FFFFFF"/>
                </a:solidFill>
                <a:latin typeface="Open Sans"/>
                <a:ea typeface="Open Sans"/>
                <a:cs typeface="Open Sans"/>
                <a:sym typeface="Open Sans"/>
              </a:rPr>
              <a:t> ping </a:t>
            </a:r>
            <a:r>
              <a:rPr sz="2305" b="1" dirty="0" err="1">
                <a:solidFill>
                  <a:srgbClr val="FFFFFF"/>
                </a:solidFill>
                <a:latin typeface="Open Sans"/>
                <a:ea typeface="Open Sans"/>
                <a:cs typeface="Open Sans"/>
                <a:sym typeface="Open Sans"/>
              </a:rPr>
              <a:t>ke</a:t>
            </a:r>
            <a:r>
              <a:rPr sz="2305" b="1" dirty="0">
                <a:solidFill>
                  <a:srgbClr val="FFFFFF"/>
                </a:solidFill>
                <a:latin typeface="Open Sans"/>
                <a:ea typeface="Open Sans"/>
                <a:cs typeface="Open Sans"/>
                <a:sym typeface="Open Sans"/>
              </a:rPr>
              <a:t> gateway</a:t>
            </a:r>
            <a:endParaRPr sz="2305" b="1" i="0" u="none" strike="noStrike" cap="none" dirty="0">
              <a:solidFill>
                <a:srgbClr val="FFFFFF"/>
              </a:solidFill>
              <a:latin typeface="Open Sans"/>
              <a:ea typeface="Open Sans"/>
              <a:cs typeface="Open Sans"/>
              <a:sym typeface="Open Sans"/>
            </a:endParaRPr>
          </a:p>
        </p:txBody>
      </p:sp>
      <p:pic>
        <p:nvPicPr>
          <p:cNvPr id="4" name="Picture 3" descr="A computer screen shot of a computer&#10;&#10;AI-generated content may be incorrect.">
            <a:extLst>
              <a:ext uri="{FF2B5EF4-FFF2-40B4-BE49-F238E27FC236}">
                <a16:creationId xmlns:a16="http://schemas.microsoft.com/office/drawing/2014/main" id="{CBB387C0-8E09-7350-EE45-AC6BE411CC6C}"/>
              </a:ext>
            </a:extLst>
          </p:cNvPr>
          <p:cNvPicPr>
            <a:picLocks noChangeAspect="1"/>
          </p:cNvPicPr>
          <p:nvPr/>
        </p:nvPicPr>
        <p:blipFill>
          <a:blip r:embed="rId11"/>
          <a:stretch>
            <a:fillRect/>
          </a:stretch>
        </p:blipFill>
        <p:spPr>
          <a:xfrm>
            <a:off x="1450117" y="2745971"/>
            <a:ext cx="4464686" cy="512907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921EDFC0-B3C0-06F1-7596-D376D4F70832}"/>
              </a:ext>
            </a:extLst>
          </p:cNvPr>
          <p:cNvPicPr>
            <a:picLocks noChangeAspect="1"/>
          </p:cNvPicPr>
          <p:nvPr/>
        </p:nvPicPr>
        <p:blipFill>
          <a:blip r:embed="rId12"/>
          <a:stretch>
            <a:fillRect/>
          </a:stretch>
        </p:blipFill>
        <p:spPr>
          <a:xfrm>
            <a:off x="6119204" y="2602196"/>
            <a:ext cx="5218699" cy="5272849"/>
          </a:xfrm>
          <a:prstGeom prst="rect">
            <a:avLst/>
          </a:prstGeom>
        </p:spPr>
      </p:pic>
    </p:spTree>
    <p:extLst>
      <p:ext uri="{BB962C8B-B14F-4D97-AF65-F5344CB8AC3E}">
        <p14:creationId xmlns:p14="http://schemas.microsoft.com/office/powerpoint/2010/main" val="1081638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a:extLst>
            <a:ext uri="{FF2B5EF4-FFF2-40B4-BE49-F238E27FC236}">
              <a16:creationId xmlns:a16="http://schemas.microsoft.com/office/drawing/2014/main" id="{B49158BF-81F4-9059-46B2-7584FF0014D9}"/>
            </a:ext>
          </a:extLst>
        </p:cNvPr>
        <p:cNvGrpSpPr/>
        <p:nvPr/>
      </p:nvGrpSpPr>
      <p:grpSpPr>
        <a:xfrm>
          <a:off x="0" y="0"/>
          <a:ext cx="0" cy="0"/>
          <a:chOff x="0" y="0"/>
          <a:chExt cx="0" cy="0"/>
        </a:xfrm>
      </p:grpSpPr>
      <p:sp>
        <p:nvSpPr>
          <p:cNvPr id="155" name="Google Shape;155;p4">
            <a:extLst>
              <a:ext uri="{FF2B5EF4-FFF2-40B4-BE49-F238E27FC236}">
                <a16:creationId xmlns:a16="http://schemas.microsoft.com/office/drawing/2014/main" id="{E92C413E-5282-D43B-7EE0-3A98B6D89C71}"/>
              </a:ext>
            </a:extLst>
          </p:cNvPr>
          <p:cNvSpPr/>
          <p:nvPr/>
        </p:nvSpPr>
        <p:spPr>
          <a:xfrm>
            <a:off x="2680188" y="1953643"/>
            <a:ext cx="12927624" cy="6835481"/>
          </a:xfrm>
          <a:custGeom>
            <a:avLst/>
            <a:gdLst/>
            <a:ahLst/>
            <a:cxnLst/>
            <a:rect l="l" t="t" r="r" b="b"/>
            <a:pathLst>
              <a:path w="12927624" h="6835481" extrusionOk="0">
                <a:moveTo>
                  <a:pt x="0" y="0"/>
                </a:moveTo>
                <a:lnTo>
                  <a:pt x="12927624" y="0"/>
                </a:lnTo>
                <a:lnTo>
                  <a:pt x="12927624" y="6835481"/>
                </a:lnTo>
                <a:lnTo>
                  <a:pt x="0" y="6835481"/>
                </a:lnTo>
                <a:lnTo>
                  <a:pt x="0" y="0"/>
                </a:lnTo>
                <a:close/>
              </a:path>
            </a:pathLst>
          </a:custGeom>
          <a:blipFill rotWithShape="1">
            <a:blip r:embed="rId3">
              <a:alphaModFix amt="17000"/>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4">
            <a:extLst>
              <a:ext uri="{FF2B5EF4-FFF2-40B4-BE49-F238E27FC236}">
                <a16:creationId xmlns:a16="http://schemas.microsoft.com/office/drawing/2014/main" id="{179FC06A-5891-3347-8531-1DED9C26D5E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4">
              <a:alphaModFix/>
            </a:blip>
            <a:stretch>
              <a:fillRect t="-38885" b="-388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id-ID" sz="1800" dirty="0">
              <a:solidFill>
                <a:schemeClr val="dk1"/>
              </a:solidFill>
              <a:latin typeface="Calibri"/>
              <a:ea typeface="Calibri"/>
              <a:cs typeface="Calibri"/>
              <a:sym typeface="Calibri"/>
            </a:endParaRPr>
          </a:p>
        </p:txBody>
      </p:sp>
      <p:grpSp>
        <p:nvGrpSpPr>
          <p:cNvPr id="157" name="Google Shape;157;p4">
            <a:extLst>
              <a:ext uri="{FF2B5EF4-FFF2-40B4-BE49-F238E27FC236}">
                <a16:creationId xmlns:a16="http://schemas.microsoft.com/office/drawing/2014/main" id="{65557F17-6629-8E30-5743-E804BDD7F671}"/>
              </a:ext>
            </a:extLst>
          </p:cNvPr>
          <p:cNvGrpSpPr/>
          <p:nvPr/>
        </p:nvGrpSpPr>
        <p:grpSpPr>
          <a:xfrm>
            <a:off x="3185371" y="386788"/>
            <a:ext cx="3197064" cy="1133962"/>
            <a:chOff x="0" y="-199817"/>
            <a:chExt cx="4262752" cy="1511951"/>
          </a:xfrm>
        </p:grpSpPr>
        <p:grpSp>
          <p:nvGrpSpPr>
            <p:cNvPr id="158" name="Google Shape;158;p4">
              <a:extLst>
                <a:ext uri="{FF2B5EF4-FFF2-40B4-BE49-F238E27FC236}">
                  <a16:creationId xmlns:a16="http://schemas.microsoft.com/office/drawing/2014/main" id="{D466F8DE-CAD1-DE99-D019-5EAAB63198A8}"/>
                </a:ext>
              </a:extLst>
            </p:cNvPr>
            <p:cNvGrpSpPr/>
            <p:nvPr/>
          </p:nvGrpSpPr>
          <p:grpSpPr>
            <a:xfrm>
              <a:off x="0" y="-199817"/>
              <a:ext cx="4262752" cy="1511951"/>
              <a:chOff x="0" y="-38100"/>
              <a:chExt cx="812800" cy="288291"/>
            </a:xfrm>
          </p:grpSpPr>
          <p:sp>
            <p:nvSpPr>
              <p:cNvPr id="159" name="Google Shape;159;p4">
                <a:extLst>
                  <a:ext uri="{FF2B5EF4-FFF2-40B4-BE49-F238E27FC236}">
                    <a16:creationId xmlns:a16="http://schemas.microsoft.com/office/drawing/2014/main" id="{C0B989FD-BBA7-3A14-65D5-D7C8EE284F03}"/>
                  </a:ext>
                </a:extLst>
              </p:cNvPr>
              <p:cNvSpPr/>
              <p:nvPr/>
            </p:nvSpPr>
            <p:spPr>
              <a:xfrm>
                <a:off x="0" y="0"/>
                <a:ext cx="812800" cy="250191"/>
              </a:xfrm>
              <a:custGeom>
                <a:avLst/>
                <a:gdLst/>
                <a:ahLst/>
                <a:cxnLst/>
                <a:rect l="l" t="t" r="r" b="b"/>
                <a:pathLst>
                  <a:path w="812800" h="250191" extrusionOk="0">
                    <a:moveTo>
                      <a:pt x="125096" y="0"/>
                    </a:moveTo>
                    <a:lnTo>
                      <a:pt x="687704" y="0"/>
                    </a:lnTo>
                    <a:cubicBezTo>
                      <a:pt x="720882" y="0"/>
                      <a:pt x="752700" y="13180"/>
                      <a:pt x="776160" y="36640"/>
                    </a:cubicBezTo>
                    <a:cubicBezTo>
                      <a:pt x="799620" y="60100"/>
                      <a:pt x="812800" y="91918"/>
                      <a:pt x="812800" y="125096"/>
                    </a:cubicBezTo>
                    <a:lnTo>
                      <a:pt x="812800" y="125096"/>
                    </a:lnTo>
                    <a:cubicBezTo>
                      <a:pt x="812800" y="158273"/>
                      <a:pt x="799620" y="190091"/>
                      <a:pt x="776160" y="213551"/>
                    </a:cubicBezTo>
                    <a:cubicBezTo>
                      <a:pt x="752700" y="237011"/>
                      <a:pt x="720882" y="250191"/>
                      <a:pt x="687704"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a:extLst>
                  <a:ext uri="{FF2B5EF4-FFF2-40B4-BE49-F238E27FC236}">
                    <a16:creationId xmlns:a16="http://schemas.microsoft.com/office/drawing/2014/main" id="{2A8058B9-3AE4-1B5A-1470-185EA0BB3410}"/>
                  </a:ext>
                </a:extLst>
              </p:cNvPr>
              <p:cNvSpPr txBox="1"/>
              <p:nvPr/>
            </p:nvSpPr>
            <p:spPr>
              <a:xfrm>
                <a:off x="0" y="-38100"/>
                <a:ext cx="812800"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sp>
          <p:nvSpPr>
            <p:cNvPr id="161" name="Google Shape;161;p4">
              <a:extLst>
                <a:ext uri="{FF2B5EF4-FFF2-40B4-BE49-F238E27FC236}">
                  <a16:creationId xmlns:a16="http://schemas.microsoft.com/office/drawing/2014/main" id="{1026323E-17A4-21A2-960D-4EE5076E13B6}"/>
                </a:ext>
              </a:extLst>
            </p:cNvPr>
            <p:cNvSpPr/>
            <p:nvPr/>
          </p:nvSpPr>
          <p:spPr>
            <a:xfrm>
              <a:off x="307712" y="290926"/>
              <a:ext cx="795332" cy="807432"/>
            </a:xfrm>
            <a:custGeom>
              <a:avLst/>
              <a:gdLst/>
              <a:ahLst/>
              <a:cxnLst/>
              <a:rect l="l" t="t" r="r" b="b"/>
              <a:pathLst>
                <a:path w="795332" h="807432" extrusionOk="0">
                  <a:moveTo>
                    <a:pt x="0" y="0"/>
                  </a:moveTo>
                  <a:lnTo>
                    <a:pt x="795332" y="0"/>
                  </a:lnTo>
                  <a:lnTo>
                    <a:pt x="795332" y="807432"/>
                  </a:lnTo>
                  <a:lnTo>
                    <a:pt x="0" y="807432"/>
                  </a:lnTo>
                  <a:lnTo>
                    <a:pt x="0" y="0"/>
                  </a:lnTo>
                  <a:close/>
                </a:path>
              </a:pathLst>
            </a:custGeom>
            <a:blipFill rotWithShape="1">
              <a:blip r:embed="rId5">
                <a:alphaModFix/>
              </a:blip>
              <a:stretch>
                <a:fillRect/>
              </a:stretch>
            </a:blipFill>
            <a:ln>
              <a:noFill/>
            </a:ln>
          </p:spPr>
          <p:txBody>
            <a:bodyPr/>
            <a:lstStyle/>
            <a:p>
              <a:endParaRPr lang="id-ID"/>
            </a:p>
          </p:txBody>
        </p:sp>
        <p:sp>
          <p:nvSpPr>
            <p:cNvPr id="162" name="Google Shape;162;p4">
              <a:extLst>
                <a:ext uri="{FF2B5EF4-FFF2-40B4-BE49-F238E27FC236}">
                  <a16:creationId xmlns:a16="http://schemas.microsoft.com/office/drawing/2014/main" id="{F7A9571E-A21C-19CC-635D-BE178BF81FE2}"/>
                </a:ext>
              </a:extLst>
            </p:cNvPr>
            <p:cNvSpPr/>
            <p:nvPr/>
          </p:nvSpPr>
          <p:spPr>
            <a:xfrm>
              <a:off x="2101609" y="290926"/>
              <a:ext cx="807432" cy="807432"/>
            </a:xfrm>
            <a:custGeom>
              <a:avLst/>
              <a:gdLst/>
              <a:ahLst/>
              <a:cxnLst/>
              <a:rect l="l" t="t" r="r" b="b"/>
              <a:pathLst>
                <a:path w="807432" h="807432" extrusionOk="0">
                  <a:moveTo>
                    <a:pt x="0" y="0"/>
                  </a:moveTo>
                  <a:lnTo>
                    <a:pt x="807432" y="0"/>
                  </a:lnTo>
                  <a:lnTo>
                    <a:pt x="807432" y="807432"/>
                  </a:lnTo>
                  <a:lnTo>
                    <a:pt x="0" y="807432"/>
                  </a:lnTo>
                  <a:lnTo>
                    <a:pt x="0" y="0"/>
                  </a:lnTo>
                  <a:close/>
                </a:path>
              </a:pathLst>
            </a:custGeom>
            <a:blipFill rotWithShape="1">
              <a:blip r:embed="rId6">
                <a:alphaModFix/>
              </a:blip>
              <a:stretch>
                <a:fillRect/>
              </a:stretch>
            </a:blipFill>
            <a:ln>
              <a:noFill/>
            </a:ln>
          </p:spPr>
          <p:txBody>
            <a:bodyPr/>
            <a:lstStyle/>
            <a:p>
              <a:endParaRPr lang="id-ID"/>
            </a:p>
          </p:txBody>
        </p:sp>
        <p:sp>
          <p:nvSpPr>
            <p:cNvPr id="163" name="Google Shape;163;p4">
              <a:extLst>
                <a:ext uri="{FF2B5EF4-FFF2-40B4-BE49-F238E27FC236}">
                  <a16:creationId xmlns:a16="http://schemas.microsoft.com/office/drawing/2014/main" id="{6CFA7CEB-EC4D-B2C0-DCD7-F6BDAF08F470}"/>
                </a:ext>
              </a:extLst>
            </p:cNvPr>
            <p:cNvSpPr/>
            <p:nvPr/>
          </p:nvSpPr>
          <p:spPr>
            <a:xfrm>
              <a:off x="1309292" y="292970"/>
              <a:ext cx="594967" cy="805388"/>
            </a:xfrm>
            <a:custGeom>
              <a:avLst/>
              <a:gdLst/>
              <a:ahLst/>
              <a:cxnLst/>
              <a:rect l="l" t="t" r="r" b="b"/>
              <a:pathLst>
                <a:path w="594967" h="805388" extrusionOk="0">
                  <a:moveTo>
                    <a:pt x="0" y="0"/>
                  </a:moveTo>
                  <a:lnTo>
                    <a:pt x="594967" y="0"/>
                  </a:lnTo>
                  <a:lnTo>
                    <a:pt x="594967" y="805388"/>
                  </a:lnTo>
                  <a:lnTo>
                    <a:pt x="0" y="805388"/>
                  </a:lnTo>
                  <a:lnTo>
                    <a:pt x="0" y="0"/>
                  </a:lnTo>
                  <a:close/>
                </a:path>
              </a:pathLst>
            </a:custGeom>
            <a:blipFill rotWithShape="1">
              <a:blip r:embed="rId7">
                <a:alphaModFix/>
              </a:blip>
              <a:stretch>
                <a:fillRect/>
              </a:stretch>
            </a:blipFill>
            <a:ln>
              <a:noFill/>
            </a:ln>
          </p:spPr>
          <p:txBody>
            <a:bodyPr/>
            <a:lstStyle/>
            <a:p>
              <a:endParaRPr lang="id-ID"/>
            </a:p>
          </p:txBody>
        </p:sp>
        <p:sp>
          <p:nvSpPr>
            <p:cNvPr id="164" name="Google Shape;164;p4">
              <a:extLst>
                <a:ext uri="{FF2B5EF4-FFF2-40B4-BE49-F238E27FC236}">
                  <a16:creationId xmlns:a16="http://schemas.microsoft.com/office/drawing/2014/main" id="{B7D05B18-E750-F153-1D40-FF21B2AF3BFD}"/>
                </a:ext>
              </a:extLst>
            </p:cNvPr>
            <p:cNvSpPr/>
            <p:nvPr/>
          </p:nvSpPr>
          <p:spPr>
            <a:xfrm>
              <a:off x="3106390" y="245648"/>
              <a:ext cx="805388" cy="805388"/>
            </a:xfrm>
            <a:custGeom>
              <a:avLst/>
              <a:gdLst/>
              <a:ahLst/>
              <a:cxnLst/>
              <a:rect l="l" t="t" r="r" b="b"/>
              <a:pathLst>
                <a:path w="805388" h="805388" extrusionOk="0">
                  <a:moveTo>
                    <a:pt x="0" y="0"/>
                  </a:moveTo>
                  <a:lnTo>
                    <a:pt x="805388" y="0"/>
                  </a:lnTo>
                  <a:lnTo>
                    <a:pt x="805388" y="805388"/>
                  </a:lnTo>
                  <a:lnTo>
                    <a:pt x="0" y="805388"/>
                  </a:lnTo>
                  <a:lnTo>
                    <a:pt x="0" y="0"/>
                  </a:lnTo>
                  <a:close/>
                </a:path>
              </a:pathLst>
            </a:custGeom>
            <a:blipFill rotWithShape="1">
              <a:blip r:embed="rId8">
                <a:alphaModFix/>
              </a:blip>
              <a:stretch>
                <a:fillRect/>
              </a:stretch>
            </a:blipFill>
            <a:ln>
              <a:noFill/>
            </a:ln>
          </p:spPr>
          <p:txBody>
            <a:bodyPr/>
            <a:lstStyle/>
            <a:p>
              <a:endParaRPr lang="id-ID"/>
            </a:p>
          </p:txBody>
        </p:sp>
      </p:grpSp>
      <p:grpSp>
        <p:nvGrpSpPr>
          <p:cNvPr id="165" name="Google Shape;165;p4">
            <a:extLst>
              <a:ext uri="{FF2B5EF4-FFF2-40B4-BE49-F238E27FC236}">
                <a16:creationId xmlns:a16="http://schemas.microsoft.com/office/drawing/2014/main" id="{87AD3C7C-06B1-BD05-CA02-8EDD67566C3D}"/>
              </a:ext>
            </a:extLst>
          </p:cNvPr>
          <p:cNvGrpSpPr/>
          <p:nvPr/>
        </p:nvGrpSpPr>
        <p:grpSpPr>
          <a:xfrm>
            <a:off x="12062210" y="386788"/>
            <a:ext cx="2261856" cy="1133962"/>
            <a:chOff x="0" y="-199817"/>
            <a:chExt cx="3015808" cy="1511951"/>
          </a:xfrm>
        </p:grpSpPr>
        <p:sp>
          <p:nvSpPr>
            <p:cNvPr id="166" name="Google Shape;166;p4">
              <a:extLst>
                <a:ext uri="{FF2B5EF4-FFF2-40B4-BE49-F238E27FC236}">
                  <a16:creationId xmlns:a16="http://schemas.microsoft.com/office/drawing/2014/main" id="{AC13D306-5E46-EABE-BBE6-2DF0EF6A328B}"/>
                </a:ext>
              </a:extLst>
            </p:cNvPr>
            <p:cNvSpPr/>
            <p:nvPr/>
          </p:nvSpPr>
          <p:spPr>
            <a:xfrm>
              <a:off x="219394" y="229712"/>
              <a:ext cx="852709" cy="852709"/>
            </a:xfrm>
            <a:custGeom>
              <a:avLst/>
              <a:gdLst/>
              <a:ahLst/>
              <a:cxnLst/>
              <a:rect l="l" t="t" r="r" b="b"/>
              <a:pathLst>
                <a:path w="852709" h="852709" extrusionOk="0">
                  <a:moveTo>
                    <a:pt x="0" y="0"/>
                  </a:moveTo>
                  <a:lnTo>
                    <a:pt x="852709" y="0"/>
                  </a:lnTo>
                  <a:lnTo>
                    <a:pt x="852709" y="852710"/>
                  </a:lnTo>
                  <a:lnTo>
                    <a:pt x="0" y="852710"/>
                  </a:lnTo>
                  <a:lnTo>
                    <a:pt x="0" y="0"/>
                  </a:lnTo>
                  <a:close/>
                </a:path>
              </a:pathLst>
            </a:custGeom>
            <a:blipFill rotWithShape="1">
              <a:blip r:embed="rId9">
                <a:alphaModFix/>
              </a:blip>
              <a:stretch>
                <a:fillRect/>
              </a:stretch>
            </a:blipFill>
            <a:ln>
              <a:noFill/>
            </a:ln>
          </p:spPr>
          <p:txBody>
            <a:bodyPr/>
            <a:lstStyle/>
            <a:p>
              <a:endParaRPr lang="id-ID"/>
            </a:p>
          </p:txBody>
        </p:sp>
        <p:sp>
          <p:nvSpPr>
            <p:cNvPr id="167" name="Google Shape;167;p4">
              <a:extLst>
                <a:ext uri="{FF2B5EF4-FFF2-40B4-BE49-F238E27FC236}">
                  <a16:creationId xmlns:a16="http://schemas.microsoft.com/office/drawing/2014/main" id="{1487A1CA-6ECE-4ADC-B102-FA6EE21E7941}"/>
                </a:ext>
              </a:extLst>
            </p:cNvPr>
            <p:cNvSpPr/>
            <p:nvPr/>
          </p:nvSpPr>
          <p:spPr>
            <a:xfrm>
              <a:off x="1072103" y="316326"/>
              <a:ext cx="1637421" cy="679482"/>
            </a:xfrm>
            <a:custGeom>
              <a:avLst/>
              <a:gdLst/>
              <a:ahLst/>
              <a:cxnLst/>
              <a:rect l="l" t="t" r="r" b="b"/>
              <a:pathLst>
                <a:path w="1637421" h="679482" extrusionOk="0">
                  <a:moveTo>
                    <a:pt x="0" y="0"/>
                  </a:moveTo>
                  <a:lnTo>
                    <a:pt x="1637421" y="0"/>
                  </a:lnTo>
                  <a:lnTo>
                    <a:pt x="1637421" y="679482"/>
                  </a:lnTo>
                  <a:lnTo>
                    <a:pt x="0" y="679482"/>
                  </a:lnTo>
                  <a:lnTo>
                    <a:pt x="0" y="0"/>
                  </a:lnTo>
                  <a:close/>
                </a:path>
              </a:pathLst>
            </a:custGeom>
            <a:blipFill rotWithShape="1">
              <a:blip r:embed="rId10">
                <a:alphaModFix/>
              </a:blip>
              <a:stretch>
                <a:fillRect/>
              </a:stretch>
            </a:blipFill>
            <a:ln>
              <a:noFill/>
            </a:ln>
          </p:spPr>
          <p:txBody>
            <a:bodyPr/>
            <a:lstStyle/>
            <a:p>
              <a:endParaRPr lang="id-ID"/>
            </a:p>
          </p:txBody>
        </p:sp>
        <p:grpSp>
          <p:nvGrpSpPr>
            <p:cNvPr id="168" name="Google Shape;168;p4">
              <a:extLst>
                <a:ext uri="{FF2B5EF4-FFF2-40B4-BE49-F238E27FC236}">
                  <a16:creationId xmlns:a16="http://schemas.microsoft.com/office/drawing/2014/main" id="{A1298CF3-07C3-B632-1745-25894F653419}"/>
                </a:ext>
              </a:extLst>
            </p:cNvPr>
            <p:cNvGrpSpPr/>
            <p:nvPr/>
          </p:nvGrpSpPr>
          <p:grpSpPr>
            <a:xfrm>
              <a:off x="0" y="-199817"/>
              <a:ext cx="3015808" cy="1511951"/>
              <a:chOff x="0" y="-38100"/>
              <a:chExt cx="575039" cy="288291"/>
            </a:xfrm>
          </p:grpSpPr>
          <p:sp>
            <p:nvSpPr>
              <p:cNvPr id="169" name="Google Shape;169;p4">
                <a:extLst>
                  <a:ext uri="{FF2B5EF4-FFF2-40B4-BE49-F238E27FC236}">
                    <a16:creationId xmlns:a16="http://schemas.microsoft.com/office/drawing/2014/main" id="{E936DEED-3D8B-0E9D-D921-2D61B1EDD774}"/>
                  </a:ext>
                </a:extLst>
              </p:cNvPr>
              <p:cNvSpPr/>
              <p:nvPr/>
            </p:nvSpPr>
            <p:spPr>
              <a:xfrm>
                <a:off x="0" y="0"/>
                <a:ext cx="575039" cy="250191"/>
              </a:xfrm>
              <a:custGeom>
                <a:avLst/>
                <a:gdLst/>
                <a:ahLst/>
                <a:cxnLst/>
                <a:rect l="l" t="t" r="r" b="b"/>
                <a:pathLst>
                  <a:path w="575039" h="250191" extrusionOk="0">
                    <a:moveTo>
                      <a:pt x="125096" y="0"/>
                    </a:moveTo>
                    <a:lnTo>
                      <a:pt x="449943" y="0"/>
                    </a:lnTo>
                    <a:cubicBezTo>
                      <a:pt x="483121" y="0"/>
                      <a:pt x="514939" y="13180"/>
                      <a:pt x="538399" y="36640"/>
                    </a:cubicBezTo>
                    <a:cubicBezTo>
                      <a:pt x="561859" y="60100"/>
                      <a:pt x="575039" y="91918"/>
                      <a:pt x="575039" y="125096"/>
                    </a:cubicBezTo>
                    <a:lnTo>
                      <a:pt x="575039" y="125096"/>
                    </a:lnTo>
                    <a:cubicBezTo>
                      <a:pt x="575039" y="158273"/>
                      <a:pt x="561859" y="190091"/>
                      <a:pt x="538399" y="213551"/>
                    </a:cubicBezTo>
                    <a:cubicBezTo>
                      <a:pt x="514939" y="237011"/>
                      <a:pt x="483121" y="250191"/>
                      <a:pt x="449943" y="250191"/>
                    </a:cubicBezTo>
                    <a:lnTo>
                      <a:pt x="125096" y="250191"/>
                    </a:lnTo>
                    <a:cubicBezTo>
                      <a:pt x="91918" y="250191"/>
                      <a:pt x="60100" y="237011"/>
                      <a:pt x="36640" y="213551"/>
                    </a:cubicBezTo>
                    <a:cubicBezTo>
                      <a:pt x="13180" y="190091"/>
                      <a:pt x="0" y="158273"/>
                      <a:pt x="0" y="125096"/>
                    </a:cubicBezTo>
                    <a:lnTo>
                      <a:pt x="0" y="125096"/>
                    </a:lnTo>
                    <a:cubicBezTo>
                      <a:pt x="0" y="91918"/>
                      <a:pt x="13180" y="60100"/>
                      <a:pt x="36640" y="36640"/>
                    </a:cubicBezTo>
                    <a:cubicBezTo>
                      <a:pt x="60100" y="13180"/>
                      <a:pt x="91918" y="0"/>
                      <a:pt x="125096" y="0"/>
                    </a:cubicBezTo>
                    <a:close/>
                  </a:path>
                </a:pathLst>
              </a:custGeom>
              <a:solidFill>
                <a:srgbClr val="5E0086">
                  <a:alpha val="19607"/>
                </a:srgbClr>
              </a:solidFill>
              <a:ln w="76200" cap="rnd" cmpd="sng">
                <a:solidFill>
                  <a:srgbClr val="55E4FF">
                    <a:alpha val="1960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a:extLst>
                  <a:ext uri="{FF2B5EF4-FFF2-40B4-BE49-F238E27FC236}">
                    <a16:creationId xmlns:a16="http://schemas.microsoft.com/office/drawing/2014/main" id="{5A479B3F-F5B9-9426-6B4E-1D73F42CA84B}"/>
                  </a:ext>
                </a:extLst>
              </p:cNvPr>
              <p:cNvSpPr txBox="1"/>
              <p:nvPr/>
            </p:nvSpPr>
            <p:spPr>
              <a:xfrm>
                <a:off x="0" y="-38100"/>
                <a:ext cx="575039" cy="288291"/>
              </a:xfrm>
              <a:prstGeom prst="rect">
                <a:avLst/>
              </a:prstGeom>
              <a:noFill/>
              <a:ln>
                <a:noFill/>
              </a:ln>
            </p:spPr>
            <p:txBody>
              <a:bodyPr spcFirstLastPara="1" wrap="square" lIns="50800" tIns="50800" rIns="50800" bIns="50800" anchor="ctr" anchorCtr="0">
                <a:noAutofit/>
              </a:bodyPr>
              <a:lstStyle/>
              <a:p>
                <a:pPr marL="0" marR="0" lvl="0" indent="0" algn="ctr" rtl="0">
                  <a:lnSpc>
                    <a:spcPct val="101055"/>
                  </a:lnSpc>
                  <a:spcBef>
                    <a:spcPts val="0"/>
                  </a:spcBef>
                  <a:spcAft>
                    <a:spcPts val="0"/>
                  </a:spcAft>
                  <a:buNone/>
                </a:pPr>
                <a:endParaRPr sz="1800">
                  <a:solidFill>
                    <a:schemeClr val="dk1"/>
                  </a:solidFill>
                  <a:latin typeface="Calibri"/>
                  <a:ea typeface="Calibri"/>
                  <a:cs typeface="Calibri"/>
                  <a:sym typeface="Calibri"/>
                </a:endParaRPr>
              </a:p>
            </p:txBody>
          </p:sp>
        </p:grpSp>
      </p:grpSp>
      <p:sp>
        <p:nvSpPr>
          <p:cNvPr id="171" name="Google Shape;171;p4">
            <a:extLst>
              <a:ext uri="{FF2B5EF4-FFF2-40B4-BE49-F238E27FC236}">
                <a16:creationId xmlns:a16="http://schemas.microsoft.com/office/drawing/2014/main" id="{9D154CBB-B838-0FA4-489C-48DDD107C37C}"/>
              </a:ext>
            </a:extLst>
          </p:cNvPr>
          <p:cNvSpPr txBox="1"/>
          <p:nvPr/>
        </p:nvSpPr>
        <p:spPr>
          <a:xfrm>
            <a:off x="-3635267" y="1947662"/>
            <a:ext cx="14699411"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dirty="0">
                <a:solidFill>
                  <a:srgbClr val="A3E3F2"/>
                </a:solidFill>
                <a:latin typeface="Arial"/>
                <a:ea typeface="Arial"/>
                <a:cs typeface="Arial"/>
                <a:sym typeface="Arial"/>
              </a:rPr>
              <a:t>Bukti </a:t>
            </a:r>
            <a:r>
              <a:rPr lang="en-US" sz="3200" dirty="0" err="1">
                <a:solidFill>
                  <a:srgbClr val="A3E3F2"/>
                </a:solidFill>
                <a:latin typeface="Arial"/>
                <a:ea typeface="Arial"/>
                <a:cs typeface="Arial"/>
                <a:sym typeface="Arial"/>
              </a:rPr>
              <a:t>Keberhasilan</a:t>
            </a:r>
            <a:r>
              <a:rPr lang="id-ID" sz="3200" dirty="0">
                <a:solidFill>
                  <a:srgbClr val="A3E3F2"/>
                </a:solidFill>
                <a:latin typeface="Arial"/>
                <a:ea typeface="Arial"/>
                <a:cs typeface="Arial"/>
                <a:sym typeface="Arial"/>
              </a:rPr>
              <a:t> </a:t>
            </a:r>
            <a:r>
              <a:rPr lang="id-ID" sz="3200" dirty="0" err="1">
                <a:solidFill>
                  <a:srgbClr val="A3E3F2"/>
                </a:solidFill>
                <a:latin typeface="Arial"/>
                <a:ea typeface="Arial"/>
                <a:cs typeface="Arial"/>
                <a:sym typeface="Arial"/>
              </a:rPr>
              <a:t>Case</a:t>
            </a:r>
            <a:r>
              <a:rPr lang="id-ID" sz="3200" dirty="0">
                <a:solidFill>
                  <a:srgbClr val="A3E3F2"/>
                </a:solidFill>
                <a:latin typeface="Arial"/>
                <a:ea typeface="Arial"/>
                <a:cs typeface="Arial"/>
                <a:sym typeface="Arial"/>
              </a:rPr>
              <a:t> 2</a:t>
            </a:r>
            <a:endParaRPr sz="3200" dirty="0"/>
          </a:p>
        </p:txBody>
      </p:sp>
      <p:sp>
        <p:nvSpPr>
          <p:cNvPr id="173" name="Google Shape;173;p4">
            <a:extLst>
              <a:ext uri="{FF2B5EF4-FFF2-40B4-BE49-F238E27FC236}">
                <a16:creationId xmlns:a16="http://schemas.microsoft.com/office/drawing/2014/main" id="{08764E50-47DF-5717-0182-47E922B6AD95}"/>
              </a:ext>
            </a:extLst>
          </p:cNvPr>
          <p:cNvSpPr txBox="1"/>
          <p:nvPr/>
        </p:nvSpPr>
        <p:spPr>
          <a:xfrm>
            <a:off x="1133165" y="8333357"/>
            <a:ext cx="8467974" cy="1277016"/>
          </a:xfrm>
          <a:prstGeom prst="rect">
            <a:avLst/>
          </a:prstGeom>
          <a:noFill/>
          <a:ln>
            <a:noFill/>
          </a:ln>
        </p:spPr>
        <p:txBody>
          <a:bodyPr spcFirstLastPara="1" wrap="square" lIns="0" tIns="0" rIns="0" bIns="0" anchor="t" anchorCtr="0">
            <a:spAutoFit/>
          </a:bodyPr>
          <a:lstStyle/>
          <a:p>
            <a:pPr marL="248874" marR="0" lvl="1" indent="0" algn="l" rtl="0">
              <a:lnSpc>
                <a:spcPct val="89638"/>
              </a:lnSpc>
              <a:spcBef>
                <a:spcPts val="0"/>
              </a:spcBef>
              <a:spcAft>
                <a:spcPts val="0"/>
              </a:spcAft>
              <a:buNone/>
            </a:pPr>
            <a:r>
              <a:rPr sz="2305" b="1" i="0" u="none" strike="noStrike" cap="none" dirty="0">
                <a:solidFill>
                  <a:srgbClr val="FFFFFF"/>
                </a:solidFill>
                <a:latin typeface="Open Sans"/>
                <a:ea typeface="Open Sans"/>
                <a:cs typeface="Open Sans"/>
                <a:sym typeface="Open Sans"/>
              </a:rPr>
              <a:t>PC-Admin </a:t>
            </a:r>
            <a:r>
              <a:rPr sz="2305" b="1" i="0" u="none" strike="noStrike" cap="none" dirty="0" err="1">
                <a:solidFill>
                  <a:srgbClr val="FFFFFF"/>
                </a:solidFill>
                <a:latin typeface="Open Sans"/>
                <a:ea typeface="Open Sans"/>
                <a:cs typeface="Open Sans"/>
                <a:sym typeface="Open Sans"/>
              </a:rPr>
              <a:t>bisa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menghubungkan</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ke</a:t>
            </a:r>
            <a:r>
              <a:rPr sz="2305" b="1" i="0" u="none" strike="noStrike" cap="none" dirty="0">
                <a:solidFill>
                  <a:srgbClr val="FFFFFF"/>
                </a:solidFill>
                <a:latin typeface="Open Sans"/>
                <a:ea typeface="Open Sans"/>
                <a:cs typeface="Open Sans"/>
                <a:sym typeface="Open Sans"/>
              </a:rPr>
              <a:t> switch dan </a:t>
            </a:r>
            <a:r>
              <a:rPr sz="2305" b="1" i="0" u="none" strike="noStrike" cap="none" dirty="0" err="1">
                <a:solidFill>
                  <a:srgbClr val="FFFFFF"/>
                </a:solidFill>
                <a:latin typeface="Open Sans"/>
                <a:ea typeface="Open Sans"/>
                <a:cs typeface="Open Sans"/>
                <a:sym typeface="Open Sans"/>
              </a:rPr>
              <a:t>berhasil</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melakukan</a:t>
            </a:r>
            <a:r>
              <a:rPr sz="2305" b="1" i="0" u="none" strike="noStrike" cap="none" dirty="0">
                <a:solidFill>
                  <a:srgbClr val="FFFFFF"/>
                </a:solidFill>
                <a:latin typeface="Open Sans"/>
                <a:ea typeface="Open Sans"/>
                <a:cs typeface="Open Sans"/>
                <a:sym typeface="Open Sans"/>
              </a:rPr>
              <a:t> ping, </a:t>
            </a:r>
            <a:r>
              <a:rPr sz="2305" b="1" i="0" u="none" strike="noStrike" cap="none" dirty="0" err="1">
                <a:solidFill>
                  <a:srgbClr val="FFFFFF"/>
                </a:solidFill>
                <a:latin typeface="Open Sans"/>
                <a:ea typeface="Open Sans"/>
                <a:cs typeface="Open Sans"/>
                <a:sym typeface="Open Sans"/>
              </a:rPr>
              <a:t>sedangkan</a:t>
            </a:r>
            <a:r>
              <a:rPr sz="2305" b="1" i="0" u="none" strike="noStrike" cap="none" dirty="0">
                <a:solidFill>
                  <a:srgbClr val="FFFFFF"/>
                </a:solidFill>
                <a:latin typeface="Open Sans"/>
                <a:ea typeface="Open Sans"/>
                <a:cs typeface="Open Sans"/>
                <a:sym typeface="Open Sans"/>
              </a:rPr>
              <a:t> laptop yang </a:t>
            </a:r>
            <a:r>
              <a:rPr sz="2305" b="1" i="0" u="none" strike="noStrike" cap="none" dirty="0" err="1">
                <a:solidFill>
                  <a:srgbClr val="FFFFFF"/>
                </a:solidFill>
                <a:latin typeface="Open Sans"/>
                <a:ea typeface="Open Sans"/>
                <a:cs typeface="Open Sans"/>
                <a:sym typeface="Open Sans"/>
              </a:rPr>
              <a:t>saya</a:t>
            </a:r>
            <a:r>
              <a:rPr sz="2305" b="1" i="0" u="none" strike="noStrike" cap="none" dirty="0">
                <a:solidFill>
                  <a:srgbClr val="FFFFFF"/>
                </a:solidFill>
                <a:latin typeface="Open Sans"/>
                <a:ea typeface="Open Sans"/>
                <a:cs typeface="Open Sans"/>
                <a:sym typeface="Open Sans"/>
              </a:rPr>
              <a:t> config </a:t>
            </a:r>
            <a:r>
              <a:rPr sz="2305" b="1" i="0" u="none" strike="noStrike" cap="none" dirty="0" err="1">
                <a:solidFill>
                  <a:srgbClr val="FFFFFF"/>
                </a:solidFill>
                <a:latin typeface="Open Sans"/>
                <a:ea typeface="Open Sans"/>
                <a:cs typeface="Open Sans"/>
                <a:sym typeface="Open Sans"/>
              </a:rPr>
              <a:t>ip</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dengan</a:t>
            </a:r>
            <a:r>
              <a:rPr sz="2305" b="1" i="0" u="none" strike="noStrike" cap="none" dirty="0">
                <a:solidFill>
                  <a:srgbClr val="FFFFFF"/>
                </a:solidFill>
                <a:latin typeface="Open Sans"/>
                <a:ea typeface="Open Sans"/>
                <a:cs typeface="Open Sans"/>
                <a:sym typeface="Open Sans"/>
              </a:rPr>
              <a:t> segment yang </a:t>
            </a:r>
            <a:r>
              <a:rPr sz="2305" b="1" i="0" u="none" strike="noStrike" cap="none" dirty="0" err="1">
                <a:solidFill>
                  <a:srgbClr val="FFFFFF"/>
                </a:solidFill>
                <a:latin typeface="Open Sans"/>
                <a:ea typeface="Open Sans"/>
                <a:cs typeface="Open Sans"/>
                <a:sym typeface="Open Sans"/>
              </a:rPr>
              <a:t>sama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saya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coba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hubungkan</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ke</a:t>
            </a:r>
            <a:r>
              <a:rPr sz="2305" b="1" i="0" u="none" strike="noStrike" cap="none" dirty="0">
                <a:solidFill>
                  <a:srgbClr val="FFFFFF"/>
                </a:solidFill>
                <a:latin typeface="Open Sans"/>
                <a:ea typeface="Open Sans"/>
                <a:cs typeface="Open Sans"/>
                <a:sym typeface="Open Sans"/>
              </a:rPr>
              <a:t> port fa0/2 di SW-DATA </a:t>
            </a:r>
            <a:r>
              <a:rPr sz="2305" b="1" i="0" u="none" strike="noStrike" cap="none" dirty="0" err="1">
                <a:solidFill>
                  <a:srgbClr val="FFFFFF"/>
                </a:solidFill>
                <a:latin typeface="Open Sans"/>
                <a:ea typeface="Open Sans"/>
                <a:cs typeface="Open Sans"/>
                <a:sym typeface="Open Sans"/>
              </a:rPr>
              <a:t>tidak</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bisa</a:t>
            </a:r>
            <a:r>
              <a:rPr sz="2305" b="1" i="0" u="none" strike="noStrike" cap="none" dirty="0">
                <a:solidFill>
                  <a:srgbClr val="FFFFFF"/>
                </a:solidFill>
                <a:latin typeface="Open Sans"/>
                <a:ea typeface="Open Sans"/>
                <a:cs typeface="Open Sans"/>
                <a:sym typeface="Open Sans"/>
              </a:rPr>
              <a:t> </a:t>
            </a:r>
            <a:r>
              <a:rPr sz="2305" b="1" i="0" u="none" strike="noStrike" cap="none" dirty="0" err="1">
                <a:solidFill>
                  <a:srgbClr val="FFFFFF"/>
                </a:solidFill>
                <a:latin typeface="Open Sans"/>
                <a:ea typeface="Open Sans"/>
                <a:cs typeface="Open Sans"/>
                <a:sym typeface="Open Sans"/>
              </a:rPr>
              <a:t>melakukan</a:t>
            </a:r>
            <a:r>
              <a:rPr sz="2305" b="1" i="0" u="none" strike="noStrike" cap="none" dirty="0">
                <a:solidFill>
                  <a:srgbClr val="FFFFFF"/>
                </a:solidFill>
                <a:latin typeface="Open Sans"/>
                <a:ea typeface="Open Sans"/>
                <a:cs typeface="Open Sans"/>
                <a:sym typeface="Open Sans"/>
              </a:rPr>
              <a:t> ping</a:t>
            </a:r>
          </a:p>
        </p:txBody>
      </p:sp>
      <p:pic>
        <p:nvPicPr>
          <p:cNvPr id="6" name="Picture 5" descr="A screenshot of a computer&#10;&#10;AI-generated content may be incorrect.">
            <a:extLst>
              <a:ext uri="{FF2B5EF4-FFF2-40B4-BE49-F238E27FC236}">
                <a16:creationId xmlns:a16="http://schemas.microsoft.com/office/drawing/2014/main" id="{433F10DE-8CE0-BB37-E445-A61DD5284A28}"/>
              </a:ext>
            </a:extLst>
          </p:cNvPr>
          <p:cNvPicPr>
            <a:picLocks noChangeAspect="1"/>
          </p:cNvPicPr>
          <p:nvPr/>
        </p:nvPicPr>
        <p:blipFill>
          <a:blip r:embed="rId11"/>
          <a:stretch>
            <a:fillRect/>
          </a:stretch>
        </p:blipFill>
        <p:spPr>
          <a:xfrm>
            <a:off x="1403304" y="2611949"/>
            <a:ext cx="5218699" cy="5272849"/>
          </a:xfrm>
          <a:prstGeom prst="rect">
            <a:avLst/>
          </a:prstGeom>
        </p:spPr>
      </p:pic>
      <p:pic>
        <p:nvPicPr>
          <p:cNvPr id="3" name="Picture 2" descr="A computer screen shot of a computer&#10;&#10;AI-generated content may be incorrect.">
            <a:extLst>
              <a:ext uri="{FF2B5EF4-FFF2-40B4-BE49-F238E27FC236}">
                <a16:creationId xmlns:a16="http://schemas.microsoft.com/office/drawing/2014/main" id="{A162EEFD-A818-25BC-F7F1-59861DDFFD85}"/>
              </a:ext>
            </a:extLst>
          </p:cNvPr>
          <p:cNvPicPr>
            <a:picLocks noChangeAspect="1"/>
          </p:cNvPicPr>
          <p:nvPr/>
        </p:nvPicPr>
        <p:blipFill>
          <a:blip r:embed="rId12"/>
          <a:stretch>
            <a:fillRect/>
          </a:stretch>
        </p:blipFill>
        <p:spPr>
          <a:xfrm>
            <a:off x="6845370" y="2440105"/>
            <a:ext cx="8539074" cy="5347218"/>
          </a:xfrm>
          <a:prstGeom prst="rect">
            <a:avLst/>
          </a:prstGeom>
        </p:spPr>
      </p:pic>
    </p:spTree>
    <p:extLst>
      <p:ext uri="{BB962C8B-B14F-4D97-AF65-F5344CB8AC3E}">
        <p14:creationId xmlns:p14="http://schemas.microsoft.com/office/powerpoint/2010/main" val="400421297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1443</Words>
  <Application>Microsoft Office PowerPoint</Application>
  <PresentationFormat>Custom</PresentationFormat>
  <Paragraphs>192</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Aria Fatah</cp:lastModifiedBy>
  <cp:revision>4</cp:revision>
  <dcterms:created xsi:type="dcterms:W3CDTF">2006-08-16T00:00:00Z</dcterms:created>
  <dcterms:modified xsi:type="dcterms:W3CDTF">2025-06-03T04:57:10Z</dcterms:modified>
</cp:coreProperties>
</file>